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9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74" r:id="rId2"/>
    <p:sldId id="335" r:id="rId3"/>
    <p:sldId id="336" r:id="rId4"/>
    <p:sldId id="337" r:id="rId5"/>
    <p:sldId id="348" r:id="rId6"/>
    <p:sldId id="416" r:id="rId7"/>
    <p:sldId id="361" r:id="rId8"/>
    <p:sldId id="386" r:id="rId9"/>
    <p:sldId id="411" r:id="rId10"/>
    <p:sldId id="340" r:id="rId11"/>
    <p:sldId id="267" r:id="rId12"/>
    <p:sldId id="417" r:id="rId13"/>
    <p:sldId id="415" r:id="rId14"/>
    <p:sldId id="385" r:id="rId15"/>
    <p:sldId id="392" r:id="rId16"/>
    <p:sldId id="380" r:id="rId17"/>
    <p:sldId id="376" r:id="rId18"/>
    <p:sldId id="341" r:id="rId19"/>
    <p:sldId id="321" r:id="rId2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6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1468F3-3D32-40E7-959C-0E3F585A53E5}" v="7" dt="2023-07-25T12:31:43.397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88" autoAdjust="0"/>
    <p:restoredTop sz="80843" autoAdjust="0"/>
  </p:normalViewPr>
  <p:slideViewPr>
    <p:cSldViewPr snapToGrid="0">
      <p:cViewPr varScale="1">
        <p:scale>
          <a:sx n="109" d="100"/>
          <a:sy n="109" d="100"/>
        </p:scale>
        <p:origin x="8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Relationship Id="rId27" Type="http://schemas.microsoft.com/office/2015/10/relationships/revisionInfo" Target="revisionInfo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2-08T23:27:37.797" idx="6">
    <p:pos x="10" y="10"/>
    <p:text>Проект состоит из нескольких этапов. На первом этапе проводится анализ предметной области, сбор требований и моделирование бизнес-процессов. Далее идет планирование сроков и ресурсов. На следующем этапе разрабатывается архитектура интернет-магазина и системы учета. После этого выполняется программирование, настройка товароучета, тестирование и ввод в эксплуатацию. Вся структура проекта представлена на рисунках 1-3.</p:text>
    <p:extLst>
      <p:ext uri="{C676402C-5697-4E1C-873F-D02D1690AC5C}">
        <p15:threadingInfo xmlns:p15="http://schemas.microsoft.com/office/powerpoint/2012/main" timeZoneBias="-6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2-08T23:27:37.797" idx="1">
    <p:pos x="10" y="10"/>
    <p:text>Проект состоит из нескольких этапов. На первом этапе проводится анализ предметной области, сбор требований и моделирование бизнес-процессов. Далее идет планирование сроков и ресурсов. На следующем этапе разрабатывается архитектура интернет-магазина и системы учета. После этого выполняется программирование, настройка товароучета, тестирование и ввод в эксплуатацию. Вся структура проекта представлена на рисунках 1-3.</p:text>
    <p:extLst>
      <p:ext uri="{C676402C-5697-4E1C-873F-D02D1690AC5C}">
        <p15:threadingInfo xmlns:p15="http://schemas.microsoft.com/office/powerpoint/2012/main" timeZoneBias="-60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2-08T23:27:37.797" idx="3">
    <p:pos x="10" y="10"/>
    <p:text>Проект состоит из нескольких этапов. На первом этапе проводится анализ предметной области, сбор требований и моделирование бизнес-процессов. Далее идет планирование сроков и ресурсов. На следующем этапе разрабатывается архитектура интернет-магазина и системы учета. После этого выполняется программирование, настройка товароучета, тестирование и ввод в эксплуатацию. Вся структура проекта представлена на рисунках 1-3.</p:text>
    <p:extLst>
      <p:ext uri="{C676402C-5697-4E1C-873F-D02D1690AC5C}">
        <p15:threadingInfo xmlns:p15="http://schemas.microsoft.com/office/powerpoint/2012/main" timeZoneBias="-60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2-08T23:47:51.240" idx="5">
    <p:pos x="10" y="10"/>
    <p:text>Общая стоимость проекта составила 228 554 рублей. Наибольшие затраты связаны с настройкой системы товароучёта и разработкой дополнительного функционала интернет-магазина. Эти инвестиции необходимы для обеспечения надёжности и эффективности работы системы.</p:text>
    <p:extLst>
      <p:ext uri="{C676402C-5697-4E1C-873F-D02D1690AC5C}">
        <p15:threadingInfo xmlns:p15="http://schemas.microsoft.com/office/powerpoint/2012/main" timeZoneBias="-600"/>
      </p:ext>
    </p:extLst>
  </p:cm>
</p:cmLst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FEF36D-5392-494B-8EE5-0C71957C4DB3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B01B75-A381-417A-9029-7C47C305C0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9033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5fc866f1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b5fc866f1e_0_4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00" cy="3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400"/>
              <a:buFontTx/>
              <a:buNone/>
              <a:tabLst/>
              <a:defRPr/>
            </a:pPr>
            <a:r>
              <a:rPr lang="ru-RU" dirty="0"/>
              <a:t>Добрый день. Меня зовут Туровец Владислав Юрьевич. В рамках научно-исследовательской практики на базе предприятия ИП «Туровец» мной была выполнена работа, направленная на анализ текущих бизнес-процессов и формирование проектных решений по автоматизации учёта и запуску онлайн-продаж. Работа проводилась с 9 апреля по 20 мая 2025 года.</a:t>
            </a:r>
            <a:endParaRPr dirty="0"/>
          </a:p>
        </p:txBody>
      </p:sp>
      <p:sp>
        <p:nvSpPr>
          <p:cNvPr id="141" name="Google Shape;141;gb5fc866f1e_0_45:notes"/>
          <p:cNvSpPr txBox="1">
            <a:spLocks noGrp="1"/>
          </p:cNvSpPr>
          <p:nvPr>
            <p:ph type="sldNum" idx="12"/>
          </p:nvPr>
        </p:nvSpPr>
        <p:spPr>
          <a:xfrm>
            <a:off x="3970337" y="8829675"/>
            <a:ext cx="30384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777631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5fc866f1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b5fc866f1e_0_4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00" cy="3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400"/>
              <a:buFontTx/>
              <a:buNone/>
              <a:tabLst/>
              <a:defRPr/>
            </a:pPr>
            <a:r>
              <a:rPr lang="ru-RU" dirty="0"/>
              <a:t>Анализ показал, что основными проблемами являются отсутствие цифровой витрины, несвязанный учёт, ручная аналитика и низкая прозрачность операций. Программа устарела, не развивается, не поддерживает современное ККТ-оборудование, не интегрируется с внешними сервисами. Это всё сдерживает рост, снижает управляемость и создаёт риски ошибок.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41" name="Google Shape;141;gb5fc866f1e_0_45:notes"/>
          <p:cNvSpPr txBox="1">
            <a:spLocks noGrp="1"/>
          </p:cNvSpPr>
          <p:nvPr>
            <p:ph type="sldNum" idx="12"/>
          </p:nvPr>
        </p:nvSpPr>
        <p:spPr>
          <a:xfrm>
            <a:off x="3970337" y="8829675"/>
            <a:ext cx="30384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10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699920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Для выбора решения были изучены популярные варианты: </a:t>
            </a:r>
            <a:r>
              <a:rPr lang="ru-RU" dirty="0" err="1"/>
              <a:t>МойСклад</a:t>
            </a:r>
            <a:r>
              <a:rPr lang="ru-RU" dirty="0"/>
              <a:t>, 1С:Розница и </a:t>
            </a:r>
            <a:r>
              <a:rPr lang="en-US" dirty="0"/>
              <a:t>Shop-Script. </a:t>
            </a:r>
            <a:r>
              <a:rPr lang="ru-RU" dirty="0"/>
              <a:t>У каждого есть сильные стороны, но они либо дорогие, либо недостаточно гибкие, либо не покрывают задачи полностью. Это потребовало обращения к альтернативе, которую можно адаптировать под реальные процессы предприятия без ежемесячной подписки.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9F16CA-59B3-47C9-B917-E6B6A874A7DC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08956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5fc866f1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b5fc866f1e_0_4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00" cy="3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Предлагаемое решение построено на PHP и работает локально с возможностью интеграции в облако. Оно объединяет учёт и онлайн-продажи, поддерживает публикацию на внешних площадках, обрабатывает маркировку «Честный ЗНАК», не требует подписки. Основной плюс — гибкость и отсутствие зависимости от сторонних сервисов, но требуется настройка и техническое сопровождение.</a:t>
            </a:r>
            <a:endParaRPr dirty="0"/>
          </a:p>
        </p:txBody>
      </p:sp>
      <p:sp>
        <p:nvSpPr>
          <p:cNvPr id="141" name="Google Shape;141;gb5fc866f1e_0_45:notes"/>
          <p:cNvSpPr txBox="1">
            <a:spLocks noGrp="1"/>
          </p:cNvSpPr>
          <p:nvPr>
            <p:ph type="sldNum" idx="12"/>
          </p:nvPr>
        </p:nvSpPr>
        <p:spPr>
          <a:xfrm>
            <a:off x="3970337" y="8829675"/>
            <a:ext cx="30384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12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19199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5fc866f1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b5fc866f1e_0_4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00" cy="3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400"/>
              <a:buFontTx/>
              <a:buNone/>
              <a:tabLst/>
              <a:defRPr/>
            </a:pPr>
            <a:r>
              <a:rPr lang="ru-RU" dirty="0"/>
              <a:t>Для оценки был выбран метод </a:t>
            </a:r>
            <a:r>
              <a:rPr lang="ru-RU" dirty="0" err="1"/>
              <a:t>балльно</a:t>
            </a:r>
            <a:r>
              <a:rPr lang="ru-RU" dirty="0"/>
              <a:t>-индексного анализа. Рассматривались такие параметры, как гибкость, автоматизация, интеграция, поддержка ККТ, маркировка. По суммарному показателю JЭТУ предлагаемое решение набрало 4.74 против 3.96 у «</a:t>
            </a:r>
            <a:r>
              <a:rPr lang="ru-RU" dirty="0" err="1"/>
              <a:t>МойСклад</a:t>
            </a:r>
            <a:r>
              <a:rPr lang="ru-RU" dirty="0"/>
              <a:t>», что подтверждает его преимущество по совокупным характеристикам.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41" name="Google Shape;141;gb5fc866f1e_0_45:notes"/>
          <p:cNvSpPr txBox="1">
            <a:spLocks noGrp="1"/>
          </p:cNvSpPr>
          <p:nvPr>
            <p:ph type="sldNum" idx="12"/>
          </p:nvPr>
        </p:nvSpPr>
        <p:spPr>
          <a:xfrm>
            <a:off x="3970337" y="8829675"/>
            <a:ext cx="30384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344193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5fc866f1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b5fc866f1e_0_4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00" cy="3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Проект реализуется в несколько фаз: анализ, планирование, проектирование, реализация, тестирование и ввод в эксплуатацию. Каждая фаза согласуется с владельцем. Используется методология RUP, что позволяет поэтапно уточнять требования и вносить изменения без переписывания архитектуры.</a:t>
            </a:r>
            <a:endParaRPr dirty="0"/>
          </a:p>
        </p:txBody>
      </p:sp>
      <p:sp>
        <p:nvSpPr>
          <p:cNvPr id="141" name="Google Shape;141;gb5fc866f1e_0_45:notes"/>
          <p:cNvSpPr txBox="1">
            <a:spLocks noGrp="1"/>
          </p:cNvSpPr>
          <p:nvPr>
            <p:ph type="sldNum" idx="12"/>
          </p:nvPr>
        </p:nvSpPr>
        <p:spPr>
          <a:xfrm>
            <a:off x="3970337" y="8829675"/>
            <a:ext cx="30384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14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445718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5fc866f1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b5fc866f1e_0_4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00" cy="3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В проекте участвуют как внутренние ресурсы предприятия (владелец, продавцы, товаровед), так и внешний исполнитель — разработчик. Затраты по трудовым ресурсам рассчитаны с учётом реальных ставок и рыночной стоимости времени специалистов.</a:t>
            </a:r>
            <a:endParaRPr dirty="0"/>
          </a:p>
        </p:txBody>
      </p:sp>
      <p:sp>
        <p:nvSpPr>
          <p:cNvPr id="141" name="Google Shape;141;gb5fc866f1e_0_45:notes"/>
          <p:cNvSpPr txBox="1">
            <a:spLocks noGrp="1"/>
          </p:cNvSpPr>
          <p:nvPr>
            <p:ph type="sldNum" idx="12"/>
          </p:nvPr>
        </p:nvSpPr>
        <p:spPr>
          <a:xfrm>
            <a:off x="3970337" y="8829675"/>
            <a:ext cx="30384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15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637795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5fc866f1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b5fc866f1e_0_4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00" cy="3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400"/>
              <a:buFontTx/>
              <a:buNone/>
              <a:tabLst/>
              <a:defRPr/>
            </a:pPr>
            <a:r>
              <a:rPr lang="ru-RU" dirty="0"/>
              <a:t>Учитывались расходы на хостинг, домен, кассовое оборудование, интеграции с маркетплейсами, продвижение. Некоторые компоненты, такие как SSL или аналитика, бесплатны. Затраты оптимизированы под реальные условия малого бизнеса.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41" name="Google Shape;141;gb5fc866f1e_0_45:notes"/>
          <p:cNvSpPr txBox="1">
            <a:spLocks noGrp="1"/>
          </p:cNvSpPr>
          <p:nvPr>
            <p:ph type="sldNum" idx="12"/>
          </p:nvPr>
        </p:nvSpPr>
        <p:spPr>
          <a:xfrm>
            <a:off x="3970337" y="8829675"/>
            <a:ext cx="30384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16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492521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5fc866f1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b5fc866f1e_0_4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00" cy="3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400"/>
              <a:buFontTx/>
              <a:buNone/>
              <a:tabLst/>
              <a:defRPr/>
            </a:pPr>
            <a:r>
              <a:rPr lang="ru-RU" dirty="0"/>
              <a:t>Итоговая смета — около 228 тысяч рублей. Это включает разработку, настройку учёта, интеграции и внедрение. Такой бюджет оправдан с учётом масштаба задач и даёт устойчивый долгосрочный результат без подписных затрат.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41" name="Google Shape;141;gb5fc866f1e_0_45:notes"/>
          <p:cNvSpPr txBox="1">
            <a:spLocks noGrp="1"/>
          </p:cNvSpPr>
          <p:nvPr>
            <p:ph type="sldNum" idx="12"/>
          </p:nvPr>
        </p:nvSpPr>
        <p:spPr>
          <a:xfrm>
            <a:off x="3970337" y="8829675"/>
            <a:ext cx="30384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17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820477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5fc866f1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b5fc866f1e_0_4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00" cy="3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Проведена всесторонняя работа: от анализа предприятия до расчёта показателей эффективности. Подтверждена целесообразность внедрения новой платформы. Предложенное решение признано конкурентоспособным и ориентировано на долгосрочное применение. Оно обеспечивает цифровизацию ключевых процессов и формирует устойчивую ИТ-основу для дальнейшего роста предприятия.</a:t>
            </a:r>
            <a:endParaRPr dirty="0"/>
          </a:p>
        </p:txBody>
      </p:sp>
      <p:sp>
        <p:nvSpPr>
          <p:cNvPr id="141" name="Google Shape;141;gb5fc866f1e_0_45:notes"/>
          <p:cNvSpPr txBox="1">
            <a:spLocks noGrp="1"/>
          </p:cNvSpPr>
          <p:nvPr>
            <p:ph type="sldNum" idx="12"/>
          </p:nvPr>
        </p:nvSpPr>
        <p:spPr>
          <a:xfrm>
            <a:off x="3970337" y="8829675"/>
            <a:ext cx="30384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18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140450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5fc866f1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b5fc866f1e_0_4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00" cy="3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Объектом исследования является предприятие ИП «Туровец», осуществляющее розничную торговлю спортивными товарами. Предметом — процесс учёта и реализации товаров с применением программного продукта. </a:t>
            </a:r>
            <a:r>
              <a:rPr lang="ru-RU"/>
              <a:t>То есть в центре внимания находится не только техническая сторона, но и сама логика товарооборота — от приёмки и хранения до продажи, включая то, как эти операции автоматизируются и отражаются в информационной системе.</a:t>
            </a:r>
            <a:endParaRPr dirty="0"/>
          </a:p>
        </p:txBody>
      </p:sp>
      <p:sp>
        <p:nvSpPr>
          <p:cNvPr id="141" name="Google Shape;141;gb5fc866f1e_0_45:notes"/>
          <p:cNvSpPr txBox="1">
            <a:spLocks noGrp="1"/>
          </p:cNvSpPr>
          <p:nvPr>
            <p:ph type="sldNum" idx="12"/>
          </p:nvPr>
        </p:nvSpPr>
        <p:spPr>
          <a:xfrm>
            <a:off x="3970337" y="8829675"/>
            <a:ext cx="30384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2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407576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5fc866f1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b5fc866f1e_0_4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00" cy="3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Целью работы стало проектное обоснование решения, которое позволит устранить фрагментацию учёта, отсутствие онлайн-каналов продаж и ограниченность в аналитике. Для достижения этой цели были поставлены задачи, охватывающие как анализ текущего состояния предприятия, так и разработку архитектуры будущей информационной системы с учётом особенностей малого розничного бизнеса.</a:t>
            </a:r>
            <a:endParaRPr dirty="0"/>
          </a:p>
        </p:txBody>
      </p:sp>
      <p:sp>
        <p:nvSpPr>
          <p:cNvPr id="141" name="Google Shape;141;gb5fc866f1e_0_45:notes"/>
          <p:cNvSpPr txBox="1">
            <a:spLocks noGrp="1"/>
          </p:cNvSpPr>
          <p:nvPr>
            <p:ph type="sldNum" idx="12"/>
          </p:nvPr>
        </p:nvSpPr>
        <p:spPr>
          <a:xfrm>
            <a:off x="3970337" y="8829675"/>
            <a:ext cx="30384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404997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5fc866f1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b5fc866f1e_0_4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00" cy="3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ИП «Туровец» представлено двумя торговыми точками, где совмещаются витрина и склад. Торговля осуществляется в офлайн-формате, взаимодействие с клиентами — очное, по телефону или через мессенджер. Вся деятельность строится на старом ПО — 1С: Штрих-М, без онлайн-интеграции и без удалённого доступа к данным. Это сдерживает рост предприятия и ограничивает управляемость.</a:t>
            </a:r>
            <a:endParaRPr dirty="0"/>
          </a:p>
        </p:txBody>
      </p:sp>
      <p:sp>
        <p:nvSpPr>
          <p:cNvPr id="141" name="Google Shape;141;gb5fc866f1e_0_45:notes"/>
          <p:cNvSpPr txBox="1">
            <a:spLocks noGrp="1"/>
          </p:cNvSpPr>
          <p:nvPr>
            <p:ph type="sldNum" idx="12"/>
          </p:nvPr>
        </p:nvSpPr>
        <p:spPr>
          <a:xfrm>
            <a:off x="3970337" y="8829675"/>
            <a:ext cx="30384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4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92512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5fc866f1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b5fc866f1e_0_4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00" cy="3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Организация управления централизована: все ключевые решения принимает владелец. Товаровед отвечает за обе точки, а в каждой торговой точке работает старший продавец, координирующий младших. Такая модель проста, но без цифровых инструментов возникает высокая нагрузка на управляющее лицо и низкая прозрачность процессов.</a:t>
            </a:r>
            <a:endParaRPr dirty="0"/>
          </a:p>
        </p:txBody>
      </p:sp>
      <p:sp>
        <p:nvSpPr>
          <p:cNvPr id="141" name="Google Shape;141;gb5fc866f1e_0_45:notes"/>
          <p:cNvSpPr txBox="1">
            <a:spLocks noGrp="1"/>
          </p:cNvSpPr>
          <p:nvPr>
            <p:ph type="sldNum" idx="12"/>
          </p:nvPr>
        </p:nvSpPr>
        <p:spPr>
          <a:xfrm>
            <a:off x="3970337" y="8829675"/>
            <a:ext cx="30384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5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32067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5fc866f1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b5fc866f1e_0_4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00" cy="3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Система учёта построена на двух независимых копиях 1С: Штрих-М, не связанных друг с другом. Обмен данными происходит вручную — через внешний носитель. Даже несмотря на наличие интернета, данные по продажам и остаткам передаются физически. Это порождает ошибки, дублирование информации и невозможность построения единой картины. Все операции, включая документооборот, выполняются вручную.</a:t>
            </a:r>
            <a:endParaRPr dirty="0"/>
          </a:p>
        </p:txBody>
      </p:sp>
      <p:sp>
        <p:nvSpPr>
          <p:cNvPr id="141" name="Google Shape;141;gb5fc866f1e_0_45:notes"/>
          <p:cNvSpPr txBox="1">
            <a:spLocks noGrp="1"/>
          </p:cNvSpPr>
          <p:nvPr>
            <p:ph type="sldNum" idx="12"/>
          </p:nvPr>
        </p:nvSpPr>
        <p:spPr>
          <a:xfrm>
            <a:off x="3970337" y="8829675"/>
            <a:ext cx="30384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6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97428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5fc866f1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b5fc866f1e_0_4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00" cy="3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Анализ позволил выделить ключевые процессы, включая оформление покупки, поставку, инвентаризацию, обновление ассортимента. Все они опираются на ручные операции и разобщённые каналы связи между участниками. Это снижает прозрачность, создаёт нагрузку на персонал и приводит к управленческим рискам.</a:t>
            </a:r>
            <a:endParaRPr dirty="0"/>
          </a:p>
        </p:txBody>
      </p:sp>
      <p:sp>
        <p:nvSpPr>
          <p:cNvPr id="141" name="Google Shape;141;gb5fc866f1e_0_45:notes"/>
          <p:cNvSpPr txBox="1">
            <a:spLocks noGrp="1"/>
          </p:cNvSpPr>
          <p:nvPr>
            <p:ph type="sldNum" idx="12"/>
          </p:nvPr>
        </p:nvSpPr>
        <p:spPr>
          <a:xfrm>
            <a:off x="3970337" y="8829675"/>
            <a:ext cx="30384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7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208574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5fc866f1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b5fc866f1e_0_4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00" cy="3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Для описания логики автоматизации были выделены ключевые сущности: товар, заказ, поставка, чек, счёт-фактура, инвентаризация. Эти объекты формируют структуру, вокруг которой строится логика обработки данных. Это необходимо для унификации работы всех участников и интеграции процессов в рамках одной платформы.</a:t>
            </a:r>
            <a:endParaRPr dirty="0"/>
          </a:p>
        </p:txBody>
      </p:sp>
      <p:sp>
        <p:nvSpPr>
          <p:cNvPr id="141" name="Google Shape;141;gb5fc866f1e_0_45:notes"/>
          <p:cNvSpPr txBox="1">
            <a:spLocks noGrp="1"/>
          </p:cNvSpPr>
          <p:nvPr>
            <p:ph type="sldNum" idx="12"/>
          </p:nvPr>
        </p:nvSpPr>
        <p:spPr>
          <a:xfrm>
            <a:off x="3970337" y="8829675"/>
            <a:ext cx="30384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8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908365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5fc866f1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b5fc866f1e_0_4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00" cy="3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400"/>
              <a:buFontTx/>
              <a:buNone/>
              <a:tabLst/>
              <a:defRPr/>
            </a:pPr>
            <a:r>
              <a:rPr lang="ru-RU" dirty="0"/>
              <a:t>На примере одного бизнес-процесса — оформления покупки — хорошо видно, что всё взаимодействие с клиентом проходит через продавца, который вручную проверяет остатки, консультирует, оформляет продажу. Отсутствует онлайн-доступ, а при нехватке товара заказ не фиксируется формально. Процесс не поддерживает масштабирование и не предоставляет статистики в реальном времени.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41" name="Google Shape;141;gb5fc866f1e_0_45:notes"/>
          <p:cNvSpPr txBox="1">
            <a:spLocks noGrp="1"/>
          </p:cNvSpPr>
          <p:nvPr>
            <p:ph type="sldNum" idx="12"/>
          </p:nvPr>
        </p:nvSpPr>
        <p:spPr>
          <a:xfrm>
            <a:off x="3970337" y="8829675"/>
            <a:ext cx="30384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9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344901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BC6BB0-53A1-2096-99E6-F3054E1BA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DC7FDAC-36AC-FC75-84B6-C8F2D115FD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05071D8-8588-96DD-BCE6-33673FB94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BC241-C68E-4C29-AD68-C987DF4AC64A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4E0C4AB-CDF4-FC40-87A5-ECFF1F7B7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86C278C-FDD1-8483-E3C6-9C0AABB4B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FD419-340B-45D3-AB4B-8E129C35E0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4515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CDE54D-9283-5D61-A774-6A9D99087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AF2E804-FEB0-6388-79BF-06B35264BF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6E64573-71B6-C728-3CAD-C3259F607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BC241-C68E-4C29-AD68-C987DF4AC64A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329249F-54DA-43DE-8A94-66E1B389B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A5639AF-E411-3F23-DB9D-7DB0F024D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FD419-340B-45D3-AB4B-8E129C35E0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3840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405A9B7-988F-E99D-CADD-19DA1D1CBD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F7D1CAC-2FFD-3D8D-F781-B65D2315CF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B322D54-B6A1-5ED2-4799-7F7D02BB9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BC241-C68E-4C29-AD68-C987DF4AC64A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351985D-92B7-B969-2298-AB57B843F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1601663-81BD-589F-88AC-4854846F4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FD419-340B-45D3-AB4B-8E129C35E0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61862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4_Title Slide">
  <p:cSld name="24_Title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508001" y="1178427"/>
            <a:ext cx="11157817" cy="231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FBFB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BFBFB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title"/>
          </p:nvPr>
        </p:nvSpPr>
        <p:spPr>
          <a:xfrm>
            <a:off x="508001" y="455085"/>
            <a:ext cx="11157817" cy="660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267"/>
              <a:buFont typeface="Roboto"/>
              <a:buNone/>
              <a:defRPr sz="4267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60529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_Blank">
  <p:cSld name="21_Blank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4"/>
          <p:cNvSpPr>
            <a:spLocks noGrp="1"/>
          </p:cNvSpPr>
          <p:nvPr>
            <p:ph type="pic" idx="2"/>
          </p:nvPr>
        </p:nvSpPr>
        <p:spPr>
          <a:xfrm>
            <a:off x="8752114" y="0"/>
            <a:ext cx="3439886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91741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FAD9FF-E562-7383-BD9E-67B6B494E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94FF59-3DEB-09F5-195A-80053FAD7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05A3C69-C3D6-9C11-23E5-6296D2B4D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BC241-C68E-4C29-AD68-C987DF4AC64A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5ABA1D0-3F43-0702-4123-4B29CE34E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6B9ACA2-C919-F52E-E57E-782C155FB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FD419-340B-45D3-AB4B-8E129C35E0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356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913654-7CED-2C2C-70DE-97ADF11D3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72FAC15-6F85-1E60-4FBC-60B8C78DDA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839F3CF-6418-B608-CDDD-6B9D342EB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BC241-C68E-4C29-AD68-C987DF4AC64A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374292F-0C41-F881-A4A1-85CA3CD73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F5EE224-07BD-058E-FB2D-C6C5DA9CF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FD419-340B-45D3-AB4B-8E129C35E0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007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35B25E-274F-8772-73CC-4CB887D3A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B944636-214C-8E24-4BCD-EEDCBC3CD9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0B0F7EB-C9F1-E09B-9A1A-13B4B5566C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D531A51-C6F6-E46C-63D0-238CACD93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BC241-C68E-4C29-AD68-C987DF4AC64A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CB9F526-C331-8680-E5A5-013A7881A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3035D3F-5F49-A3D0-6216-A6F3DE953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FD419-340B-45D3-AB4B-8E129C35E0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853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41D64C-D7F0-B7B1-B463-0B8AEAC06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ECEB5F7-D558-C668-2495-513182EFC6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17F86F9-D7A0-8A87-10F6-6DBB6741B3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CA32509-F129-E5DE-D2FC-4A36C7AFCB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B40919F-AF50-169B-7624-3E480ED8D2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63EAF31-4B88-7920-B3DD-B4AB3217A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BC241-C68E-4C29-AD68-C987DF4AC64A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87279AB-895B-B6FF-9656-0CCF400E6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7F74FDE-D548-1A31-46FD-495D28AAD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FD419-340B-45D3-AB4B-8E129C35E0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430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0434C1-CC6F-6B39-CA25-86136F2D6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BE93B24-7409-E405-0201-0EE5D1D4C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BC241-C68E-4C29-AD68-C987DF4AC64A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89752C1-7ABA-39B4-EC36-D0ECE07B9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AE9350A-804C-459D-FF38-CA4F01C57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FD419-340B-45D3-AB4B-8E129C35E0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7465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2860EC6-1855-BFA7-A4C4-2B02157EF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BC241-C68E-4C29-AD68-C987DF4AC64A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831DB46-931D-4BA9-5596-FE1969B31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DE882A1-DB5D-CE51-88E7-206868FC5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FD419-340B-45D3-AB4B-8E129C35E0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9783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7B3B44-0533-9784-7CBA-192EFFEF0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A82B12-3446-B26F-7781-16868F329C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3928104-2331-311B-C001-731E1F0A8B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730E211-0C22-05A6-8E72-D027E0853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BC241-C68E-4C29-AD68-C987DF4AC64A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A989A64-C6E1-D04F-C3C4-5BC472CD0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B25D034-F123-C890-6DEB-AF35C38DC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FD419-340B-45D3-AB4B-8E129C35E0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169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3441CF-F0E1-40E8-9EC0-C2A4F39D9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2474C83-D652-6013-788A-E0BFD2D4F4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6C129BC-4C8F-EE7A-9DCB-F05A63CDF8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145848E-60D9-BFDA-1080-5C1E4DBEB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BC241-C68E-4C29-AD68-C987DF4AC64A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AF32E82-1814-609B-2F2B-BF184458B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6FE8DB2-CE29-80C3-DE70-C22F0FA85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FD419-340B-45D3-AB4B-8E129C35E0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3657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487CF-4105-7365-B13F-73CE1DD72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A9AC118-8A41-184C-0AE1-798BE4F63C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93F7889-B520-AEA7-CC75-9E3CD0FDB0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4BC241-C68E-4C29-AD68-C987DF4AC64A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98ECE64-EBF6-ED66-32B8-B12D5C37DF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9B90CE8-8A6E-C326-E3E3-1FF468F70D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3FD419-340B-45D3-AB4B-8E129C35E0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6239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comments" Target="../comments/commen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5" Type="http://schemas.openxmlformats.org/officeDocument/2006/relationships/comments" Target="../comments/comment4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comments" Target="../comments/commen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comments" Target="../comments/commen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54;gb6f6fa0e72_1_0"/>
          <p:cNvSpPr/>
          <p:nvPr/>
        </p:nvSpPr>
        <p:spPr>
          <a:xfrm rot="5400000">
            <a:off x="4800599" y="-493295"/>
            <a:ext cx="2590801" cy="12192001"/>
          </a:xfrm>
          <a:prstGeom prst="rect">
            <a:avLst/>
          </a:prstGeom>
          <a:solidFill>
            <a:srgbClr val="023A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pic>
        <p:nvPicPr>
          <p:cNvPr id="25" name="Рисунок 24"/>
          <p:cNvPicPr>
            <a:picLocks noChangeAspect="1"/>
          </p:cNvPicPr>
          <p:nvPr/>
        </p:nvPicPr>
        <p:blipFill rotWithShape="1">
          <a:blip r:embed="rId3" cstate="print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689" t="5308" r="36158" b="40926"/>
          <a:stretch/>
        </p:blipFill>
        <p:spPr>
          <a:xfrm>
            <a:off x="7655168" y="0"/>
            <a:ext cx="4536831" cy="4267200"/>
          </a:xfrm>
          <a:prstGeom prst="rect">
            <a:avLst/>
          </a:prstGeom>
        </p:spPr>
      </p:pic>
      <p:pic>
        <p:nvPicPr>
          <p:cNvPr id="1026" name="Picture 2" descr="C:\Users\Софья\Desktop\Приоритет 2030\ru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0287935" y="5424732"/>
            <a:ext cx="1179095" cy="732133"/>
          </a:xfrm>
          <a:prstGeom prst="rect">
            <a:avLst/>
          </a:prstGeom>
          <a:noFill/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1EB4197-7888-4B6B-A423-9EFFA379FE9E}"/>
              </a:ext>
            </a:extLst>
          </p:cNvPr>
          <p:cNvSpPr/>
          <p:nvPr/>
        </p:nvSpPr>
        <p:spPr>
          <a:xfrm>
            <a:off x="95357" y="1625768"/>
            <a:ext cx="782944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3000" b="1" dirty="0">
                <a:solidFill>
                  <a:srgbClr val="023A84"/>
                </a:solidFill>
                <a:latin typeface="Montserrat" pitchFamily="2" charset="0"/>
                <a:ea typeface="Roboto" pitchFamily="2" charset="0"/>
                <a:sym typeface="Calibri"/>
              </a:rPr>
              <a:t>Производственная практика. </a:t>
            </a:r>
          </a:p>
          <a:p>
            <a:pPr lvl="0"/>
            <a:r>
              <a:rPr lang="ru-RU" sz="3000" b="1" dirty="0">
                <a:solidFill>
                  <a:srgbClr val="023A84"/>
                </a:solidFill>
                <a:latin typeface="Montserrat" pitchFamily="2" charset="0"/>
                <a:ea typeface="Roboto" pitchFamily="2" charset="0"/>
                <a:sym typeface="Calibri"/>
              </a:rPr>
              <a:t>Научно-исследовательская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4E487F-1BF9-C199-AD76-E523864CD9E1}"/>
              </a:ext>
            </a:extLst>
          </p:cNvPr>
          <p:cNvSpPr txBox="1"/>
          <p:nvPr/>
        </p:nvSpPr>
        <p:spPr>
          <a:xfrm>
            <a:off x="663138" y="4864042"/>
            <a:ext cx="73859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dirty="0">
                <a:solidFill>
                  <a:schemeClr val="bg1"/>
                </a:solidFill>
                <a:latin typeface="Montserrat"/>
              </a:rPr>
              <a:t>Руководитель: </a:t>
            </a:r>
            <a:endParaRPr lang="ru-RU" dirty="0"/>
          </a:p>
          <a:p>
            <a:pPr>
              <a:defRPr/>
            </a:pPr>
            <a:r>
              <a:rPr lang="ru-RU" dirty="0">
                <a:solidFill>
                  <a:schemeClr val="bg1"/>
                </a:solidFill>
                <a:latin typeface="Montserrat"/>
              </a:rPr>
              <a:t>Красюк Людмила Васильевна</a:t>
            </a:r>
            <a:endParaRPr lang="ru-RU" dirty="0"/>
          </a:p>
          <a:p>
            <a:endParaRPr lang="ru-RU" dirty="0">
              <a:solidFill>
                <a:schemeClr val="bg1"/>
              </a:solidFill>
              <a:latin typeface="Montserrat" pitchFamily="2" charset="0"/>
            </a:endParaRPr>
          </a:p>
          <a:p>
            <a:pPr>
              <a:defRPr/>
            </a:pPr>
            <a:r>
              <a:rPr lang="ru-RU" dirty="0">
                <a:solidFill>
                  <a:schemeClr val="bg1"/>
                </a:solidFill>
                <a:latin typeface="Montserrat"/>
              </a:rPr>
              <a:t>Работу выполнил студент группы Б9121-09.03.03 ПИЭ:</a:t>
            </a:r>
            <a:endParaRPr lang="ru-RU" dirty="0"/>
          </a:p>
          <a:p>
            <a:r>
              <a:rPr lang="ru-RU" dirty="0">
                <a:solidFill>
                  <a:schemeClr val="bg1"/>
                </a:solidFill>
                <a:latin typeface="Montserrat" pitchFamily="2" charset="0"/>
              </a:rPr>
              <a:t>Туровец Владислав Юрьевич</a:t>
            </a:r>
          </a:p>
        </p:txBody>
      </p:sp>
    </p:spTree>
    <p:extLst>
      <p:ext uri="{BB962C8B-B14F-4D97-AF65-F5344CB8AC3E}">
        <p14:creationId xmlns:p14="http://schemas.microsoft.com/office/powerpoint/2010/main" val="212067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67;p15">
            <a:extLst>
              <a:ext uri="{FF2B5EF4-FFF2-40B4-BE49-F238E27FC236}">
                <a16:creationId xmlns:a16="http://schemas.microsoft.com/office/drawing/2014/main" id="{647C30F4-4984-4A1E-8FEB-6CB697A1F9C3}"/>
              </a:ext>
            </a:extLst>
          </p:cNvPr>
          <p:cNvSpPr txBox="1"/>
          <p:nvPr/>
        </p:nvSpPr>
        <p:spPr>
          <a:xfrm>
            <a:off x="3362362" y="221534"/>
            <a:ext cx="5467271" cy="984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ru-RU" sz="2600" b="1" i="0" u="none" strike="noStrike" cap="none" dirty="0">
                <a:solidFill>
                  <a:schemeClr val="dk1"/>
                </a:solidFill>
                <a:latin typeface="Montserrat" pitchFamily="2" charset="0"/>
                <a:ea typeface="Montserrat Medium"/>
                <a:cs typeface="Montserrat Medium"/>
                <a:sym typeface="Montserrat Medium"/>
              </a:rPr>
              <a:t>Проблемы, с которыми сталкивается ИП «Туровец»</a:t>
            </a:r>
          </a:p>
        </p:txBody>
      </p:sp>
      <p:sp>
        <p:nvSpPr>
          <p:cNvPr id="64" name="Google Shape;106;p15">
            <a:extLst>
              <a:ext uri="{FF2B5EF4-FFF2-40B4-BE49-F238E27FC236}">
                <a16:creationId xmlns:a16="http://schemas.microsoft.com/office/drawing/2014/main" id="{E6FA9F28-7484-4CEA-930C-F06329393E14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10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Google Shape;209;p30">
            <a:extLst>
              <a:ext uri="{FF2B5EF4-FFF2-40B4-BE49-F238E27FC236}">
                <a16:creationId xmlns:a16="http://schemas.microsoft.com/office/drawing/2014/main" id="{BEC69882-0D38-036F-BF51-201866DF50D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4471" y="6520767"/>
            <a:ext cx="302210" cy="29760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D3F3B2-2B83-9B02-5EB6-370E3D1696E8}"/>
              </a:ext>
            </a:extLst>
          </p:cNvPr>
          <p:cNvSpPr txBox="1"/>
          <p:nvPr/>
        </p:nvSpPr>
        <p:spPr>
          <a:xfrm>
            <a:off x="426681" y="6454127"/>
            <a:ext cx="609805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Институт математики </a:t>
            </a:r>
            <a:b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</a:br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 компьютерных технологий</a:t>
            </a:r>
            <a:endParaRPr lang="ru-RU" sz="1100" dirty="0">
              <a:latin typeface="Montserra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078600-94DA-2D08-47D4-3B4B92346924}"/>
              </a:ext>
            </a:extLst>
          </p:cNvPr>
          <p:cNvSpPr txBox="1"/>
          <p:nvPr/>
        </p:nvSpPr>
        <p:spPr>
          <a:xfrm>
            <a:off x="4595751" y="20781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1637D2-AABE-CF1A-F1D1-FC786007977C}"/>
              </a:ext>
            </a:extLst>
          </p:cNvPr>
          <p:cNvSpPr txBox="1"/>
          <p:nvPr/>
        </p:nvSpPr>
        <p:spPr>
          <a:xfrm>
            <a:off x="1561527" y="1520785"/>
            <a:ext cx="9068940" cy="38164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200" b="1" dirty="0">
                <a:latin typeface="Montserrat" panose="00000500000000000000" pitchFamily="2" charset="-52"/>
                <a:ea typeface="Times New Roman" panose="02020603050405020304" pitchFamily="18" charset="0"/>
              </a:rPr>
              <a:t>Отсутствие онлайн-продаж: </a:t>
            </a:r>
            <a:r>
              <a:rPr lang="ru-RU" sz="2200" dirty="0">
                <a:latin typeface="Montserrat" panose="00000500000000000000" pitchFamily="2" charset="-52"/>
                <a:ea typeface="Times New Roman" panose="02020603050405020304" pitchFamily="18" charset="0"/>
              </a:rPr>
              <a:t>нет сайта или цифровой витрины для размещения товаров и приёма заявок</a:t>
            </a:r>
          </a:p>
          <a:p>
            <a:r>
              <a:rPr lang="ru-RU" sz="2200" b="1" dirty="0">
                <a:latin typeface="Montserrat" panose="00000500000000000000" pitchFamily="2" charset="-52"/>
                <a:ea typeface="Times New Roman" panose="02020603050405020304" pitchFamily="18" charset="0"/>
              </a:rPr>
              <a:t>Разрозненный учёт: </a:t>
            </a:r>
            <a:r>
              <a:rPr lang="ru-RU" sz="2200" dirty="0">
                <a:latin typeface="Montserrat" panose="00000500000000000000" pitchFamily="2" charset="-52"/>
                <a:ea typeface="Times New Roman" panose="02020603050405020304" pitchFamily="18" charset="0"/>
              </a:rPr>
              <a:t>две торговые точки ведут учёт обособленно, обмен данными — вручную</a:t>
            </a:r>
          </a:p>
          <a:p>
            <a:r>
              <a:rPr lang="ru-RU" sz="2200" b="1" dirty="0">
                <a:latin typeface="Montserrat" panose="00000500000000000000" pitchFamily="2" charset="-52"/>
                <a:ea typeface="Times New Roman" panose="02020603050405020304" pitchFamily="18" charset="0"/>
              </a:rPr>
              <a:t>Ограниченная аналитика: </a:t>
            </a:r>
            <a:r>
              <a:rPr lang="ru-RU" sz="2200" dirty="0">
                <a:latin typeface="Montserrat" panose="00000500000000000000" pitchFamily="2" charset="-52"/>
                <a:ea typeface="Times New Roman" panose="02020603050405020304" pitchFamily="18" charset="0"/>
              </a:rPr>
              <a:t>анализ остатков и продаж ведётся вручную, в Excel, нет актуальной статистики в режиме реального времени</a:t>
            </a:r>
          </a:p>
          <a:p>
            <a:r>
              <a:rPr lang="ru-RU" sz="2200" b="1" dirty="0">
                <a:latin typeface="Montserrat" panose="00000500000000000000" pitchFamily="2" charset="-52"/>
                <a:ea typeface="Times New Roman" panose="02020603050405020304" pitchFamily="18" charset="0"/>
              </a:rPr>
              <a:t>Низкая управляемость: </a:t>
            </a:r>
            <a:r>
              <a:rPr lang="ru-RU" sz="2200" dirty="0">
                <a:latin typeface="Montserrat" panose="00000500000000000000" pitchFamily="2" charset="-52"/>
                <a:ea typeface="Times New Roman" panose="02020603050405020304" pitchFamily="18" charset="0"/>
              </a:rPr>
              <a:t>отсутствие централизованного контроля затрудняет оперативное принятие решений</a:t>
            </a:r>
          </a:p>
          <a:p>
            <a:r>
              <a:rPr lang="ru-RU" sz="2200" b="1" dirty="0">
                <a:latin typeface="Montserrat" panose="00000500000000000000" pitchFamily="2" charset="-52"/>
                <a:ea typeface="Times New Roman" panose="02020603050405020304" pitchFamily="18" charset="0"/>
              </a:rPr>
              <a:t>Устаревшая ПО: </a:t>
            </a:r>
            <a:r>
              <a:rPr lang="ru-RU" sz="2200" dirty="0">
                <a:latin typeface="Montserrat" panose="00000500000000000000" pitchFamily="2" charset="-52"/>
                <a:ea typeface="Times New Roman" panose="02020603050405020304" pitchFamily="18" charset="0"/>
              </a:rPr>
              <a:t>используется 1С Штрих-М, не соответствующая современным требованиям</a:t>
            </a:r>
          </a:p>
        </p:txBody>
      </p:sp>
    </p:spTree>
    <p:extLst>
      <p:ext uri="{BB962C8B-B14F-4D97-AF65-F5344CB8AC3E}">
        <p14:creationId xmlns:p14="http://schemas.microsoft.com/office/powerpoint/2010/main" val="2586750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76684337" name="Google Shape;106;p15"/>
          <p:cNvSpPr txBox="1"/>
          <p:nvPr/>
        </p:nvSpPr>
        <p:spPr bwMode="auto">
          <a:xfrm>
            <a:off x="11869962" y="6481143"/>
            <a:ext cx="309232" cy="376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49" tIns="36424" rIns="72849" bIns="36424" anchor="ctr" anchorCtr="0">
            <a:normAutofit/>
          </a:bodyPr>
          <a:lstStyle>
            <a:def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pPr>
              <a:defRPr/>
            </a:pPr>
            <a:fld id="{2F50DA5F-84CF-840D-3856-947913409AFA}" type="slidenum">
              <a:rPr lang="ru" sz="1000">
                <a:latin typeface="Arial"/>
                <a:ea typeface="Montserrat"/>
                <a:cs typeface="Montserrat"/>
              </a:rPr>
              <a:t>11</a:t>
            </a:fld>
            <a:endParaRPr lang="ru" sz="1000">
              <a:latin typeface="Arial"/>
              <a:ea typeface="Montserrat"/>
              <a:cs typeface="Montserrat"/>
            </a:endParaRPr>
          </a:p>
        </p:txBody>
      </p:sp>
      <p:sp>
        <p:nvSpPr>
          <p:cNvPr id="822164600" name="Google Shape;161;p17"/>
          <p:cNvSpPr txBox="1"/>
          <p:nvPr/>
        </p:nvSpPr>
        <p:spPr bwMode="auto">
          <a:xfrm>
            <a:off x="467643" y="4027206"/>
            <a:ext cx="3401559" cy="1148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91423" rIns="91423" bIns="91423" anchor="t" anchorCtr="0">
            <a:spAutoFit/>
          </a:bodyPr>
          <a:lstStyle/>
          <a:p>
            <a:pPr algn="l">
              <a:lnSpc>
                <a:spcPct val="115999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dirty="0">
                <a:latin typeface="Liberation Sans"/>
                <a:ea typeface="Liberation Sans"/>
                <a:cs typeface="Liberation Sans"/>
              </a:rPr>
              <a:t>Облачный, поддержка </a:t>
            </a:r>
            <a:r>
              <a:rPr lang="ru-RU" dirty="0" err="1">
                <a:latin typeface="Liberation Sans"/>
                <a:ea typeface="Liberation Sans"/>
                <a:cs typeface="Liberation Sans"/>
              </a:rPr>
              <a:t>маркетплейсов</a:t>
            </a:r>
            <a:r>
              <a:rPr lang="ru-RU" dirty="0">
                <a:latin typeface="Liberation Sans"/>
                <a:ea typeface="Liberation Sans"/>
                <a:cs typeface="Liberation Sans"/>
              </a:rPr>
              <a:t>, маркировка, требуется подписка</a:t>
            </a:r>
          </a:p>
        </p:txBody>
      </p:sp>
      <p:sp>
        <p:nvSpPr>
          <p:cNvPr id="604214461" name="Google Shape;157;p17"/>
          <p:cNvSpPr/>
          <p:nvPr/>
        </p:nvSpPr>
        <p:spPr bwMode="auto">
          <a:xfrm>
            <a:off x="467645" y="3372400"/>
            <a:ext cx="1724079" cy="562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4" tIns="34274" rIns="68574" bIns="34274" anchor="t" anchorCtr="0">
            <a:noAutofit/>
          </a:bodyPr>
          <a:lstStyle/>
          <a:p>
            <a:pPr>
              <a:buSzPts val="1400"/>
              <a:defRPr/>
            </a:pPr>
            <a:r>
              <a:rPr lang="ru-RU" sz="2000" b="1" spc="100" dirty="0" err="1">
                <a:solidFill>
                  <a:srgbClr val="3C90DC"/>
                </a:solidFill>
                <a:latin typeface="Liberation Sans"/>
                <a:ea typeface="Liberation Sans"/>
                <a:cs typeface="Liberation Sans"/>
              </a:rPr>
              <a:t>МойСклад</a:t>
            </a:r>
            <a:r>
              <a:rPr lang="ru-RU" sz="2000" b="1" spc="100" dirty="0">
                <a:solidFill>
                  <a:srgbClr val="3C90DC"/>
                </a:solidFill>
                <a:latin typeface="Liberation Sans"/>
                <a:ea typeface="Liberation Sans"/>
                <a:cs typeface="Liberation Sans"/>
              </a:rPr>
              <a:t>: </a:t>
            </a:r>
            <a:endParaRPr sz="2000" spc="100" dirty="0">
              <a:latin typeface="Liberation Sans"/>
              <a:cs typeface="Liberation Sans"/>
            </a:endParaRPr>
          </a:p>
        </p:txBody>
      </p:sp>
      <p:sp>
        <p:nvSpPr>
          <p:cNvPr id="1490656976" name="Google Shape;157;p17"/>
          <p:cNvSpPr/>
          <p:nvPr/>
        </p:nvSpPr>
        <p:spPr bwMode="auto">
          <a:xfrm>
            <a:off x="4652103" y="3367404"/>
            <a:ext cx="2016601" cy="562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4" tIns="34274" rIns="68574" bIns="34274" anchor="t" anchorCtr="0">
            <a:noAutofit/>
          </a:bodyPr>
          <a:lstStyle/>
          <a:p>
            <a:pPr>
              <a:buSzPts val="1400"/>
              <a:defRPr/>
            </a:pPr>
            <a:r>
              <a:rPr lang="ru-RU" sz="2000" b="1" spc="100" dirty="0">
                <a:solidFill>
                  <a:srgbClr val="3C90DC"/>
                </a:solidFill>
                <a:latin typeface="Liberation Sans"/>
                <a:ea typeface="Liberation Sans"/>
                <a:cs typeface="Liberation Sans"/>
              </a:rPr>
              <a:t>1С:Розница: </a:t>
            </a:r>
            <a:endParaRPr sz="2000" spc="100" dirty="0">
              <a:latin typeface="Liberation Sans"/>
              <a:cs typeface="Liberation Sans"/>
            </a:endParaRPr>
          </a:p>
        </p:txBody>
      </p:sp>
      <p:sp>
        <p:nvSpPr>
          <p:cNvPr id="1763421306" name="Google Shape;161;p17"/>
          <p:cNvSpPr txBox="1"/>
          <p:nvPr/>
        </p:nvSpPr>
        <p:spPr bwMode="auto">
          <a:xfrm>
            <a:off x="4652101" y="4039699"/>
            <a:ext cx="3188431" cy="1469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91423" rIns="91423" bIns="91423" anchor="t" anchorCtr="0">
            <a:spAutoFit/>
          </a:bodyPr>
          <a:lstStyle/>
          <a:p>
            <a:pPr lvl="0" algn="l">
              <a:lnSpc>
                <a:spcPct val="115999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dirty="0">
                <a:solidFill>
                  <a:srgbClr val="000000"/>
                </a:solidFill>
                <a:latin typeface="Liberation Sans"/>
                <a:ea typeface="Liberation Sans"/>
                <a:cs typeface="Liberation Sans"/>
              </a:rPr>
              <a:t>Л</a:t>
            </a:r>
            <a:r>
              <a:rPr lang="ru-RU" b="0" i="0" u="none" dirty="0">
                <a:solidFill>
                  <a:srgbClr val="000000"/>
                </a:solidFill>
                <a:latin typeface="Liberation Sans"/>
                <a:ea typeface="Liberation Sans"/>
                <a:cs typeface="Liberation Sans"/>
              </a:rPr>
              <a:t>окальное ПО, хорошо работает с ККТ, нет встроенного интернет-магазина</a:t>
            </a:r>
          </a:p>
        </p:txBody>
      </p:sp>
      <p:sp>
        <p:nvSpPr>
          <p:cNvPr id="149129244" name="Google Shape;161;p17"/>
          <p:cNvSpPr txBox="1"/>
          <p:nvPr/>
        </p:nvSpPr>
        <p:spPr bwMode="auto">
          <a:xfrm>
            <a:off x="8621849" y="4027206"/>
            <a:ext cx="3457792" cy="1212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91423" rIns="91423" bIns="91423" anchor="t" anchorCtr="0">
            <a:spAutoFit/>
          </a:bodyPr>
          <a:lstStyle/>
          <a:p>
            <a:pPr lvl="0" algn="l">
              <a:lnSpc>
                <a:spcPct val="115999"/>
              </a:lnSpc>
              <a:spcBef>
                <a:spcPts val="499"/>
              </a:spcBef>
              <a:spcAft>
                <a:spcPts val="0"/>
              </a:spcAft>
              <a:defRPr/>
            </a:pPr>
            <a:r>
              <a:rPr lang="en-US" dirty="0">
                <a:solidFill>
                  <a:srgbClr val="09090B"/>
                </a:solidFill>
                <a:latin typeface="Liberation Sans"/>
                <a:ea typeface="Liberation Sans"/>
                <a:cs typeface="Liberation Sans"/>
              </a:rPr>
              <a:t>CMS, </a:t>
            </a:r>
            <a:r>
              <a:rPr lang="ru-RU" dirty="0">
                <a:solidFill>
                  <a:srgbClr val="09090B"/>
                </a:solidFill>
                <a:latin typeface="Liberation Sans"/>
                <a:ea typeface="Liberation Sans"/>
                <a:cs typeface="Liberation Sans"/>
              </a:rPr>
              <a:t>управление каталогом, слабый складской модуль, нет поддержки ККТ</a:t>
            </a:r>
          </a:p>
        </p:txBody>
      </p:sp>
      <p:sp>
        <p:nvSpPr>
          <p:cNvPr id="1130484882" name="Google Shape;157;p17"/>
          <p:cNvSpPr/>
          <p:nvPr/>
        </p:nvSpPr>
        <p:spPr bwMode="auto">
          <a:xfrm>
            <a:off x="8667568" y="3372400"/>
            <a:ext cx="2016601" cy="562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4" tIns="34274" rIns="68574" bIns="34274" anchor="t" anchorCtr="0">
            <a:noAutofit/>
          </a:bodyPr>
          <a:lstStyle/>
          <a:p>
            <a:pPr>
              <a:buSzPts val="1400"/>
              <a:defRPr/>
            </a:pPr>
            <a:r>
              <a:rPr lang="en-US" sz="2000" b="1" i="0" u="none" strike="noStrike" cap="none" spc="100" dirty="0">
                <a:solidFill>
                  <a:srgbClr val="3C90DC"/>
                </a:solidFill>
                <a:latin typeface="Liberation Sans" panose="020B0604020202020204" charset="0"/>
                <a:ea typeface="Liberation Sans" panose="020B0604020202020204" charset="0"/>
                <a:cs typeface="Liberation Sans" panose="020B0604020202020204" charset="0"/>
              </a:rPr>
              <a:t>Shop-Script:</a:t>
            </a:r>
            <a:endParaRPr sz="2000" spc="100" dirty="0">
              <a:latin typeface="Liberation Sans" panose="020B0604020202020204" charset="0"/>
              <a:ea typeface="Liberation Sans" panose="020B0604020202020204" charset="0"/>
              <a:cs typeface="Liberation Sans" panose="020B0604020202020204" charset="0"/>
            </a:endParaRPr>
          </a:p>
        </p:txBody>
      </p:sp>
      <p:cxnSp>
        <p:nvCxnSpPr>
          <p:cNvPr id="1278784772" name="Google Shape;125;p16"/>
          <p:cNvCxnSpPr>
            <a:cxnSpLocks/>
          </p:cNvCxnSpPr>
          <p:nvPr/>
        </p:nvCxnSpPr>
        <p:spPr bwMode="auto">
          <a:xfrm>
            <a:off x="4230432" y="1598257"/>
            <a:ext cx="0" cy="4882884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618078992" name="Google Shape;125;p16"/>
          <p:cNvCxnSpPr>
            <a:cxnSpLocks/>
          </p:cNvCxnSpPr>
          <p:nvPr/>
        </p:nvCxnSpPr>
        <p:spPr bwMode="auto">
          <a:xfrm>
            <a:off x="8126355" y="1598257"/>
            <a:ext cx="0" cy="4882884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ADB2602-DBF4-F144-90D2-9A642D0918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193" y="1354571"/>
            <a:ext cx="1451061" cy="16794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369D57-C3B0-9A4D-9283-9D9F46D21B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439" y="1226438"/>
            <a:ext cx="2169122" cy="18076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7E46683-14F6-704E-84D4-E54AE60C7ED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22" r="32209"/>
          <a:stretch/>
        </p:blipFill>
        <p:spPr>
          <a:xfrm>
            <a:off x="9480185" y="1523335"/>
            <a:ext cx="1391677" cy="1638476"/>
          </a:xfrm>
          <a:prstGeom prst="rect">
            <a:avLst/>
          </a:prstGeom>
        </p:spPr>
      </p:pic>
      <p:sp>
        <p:nvSpPr>
          <p:cNvPr id="22" name="Google Shape;67;p15">
            <a:extLst>
              <a:ext uri="{FF2B5EF4-FFF2-40B4-BE49-F238E27FC236}">
                <a16:creationId xmlns:a16="http://schemas.microsoft.com/office/drawing/2014/main" id="{0F8B01CB-5FB1-3D43-80A0-EE992963B5BB}"/>
              </a:ext>
            </a:extLst>
          </p:cNvPr>
          <p:cNvSpPr txBox="1"/>
          <p:nvPr/>
        </p:nvSpPr>
        <p:spPr>
          <a:xfrm>
            <a:off x="0" y="221534"/>
            <a:ext cx="12179196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ru-RU" sz="2600" b="1" i="0" u="none" strike="noStrike" cap="none" dirty="0">
                <a:solidFill>
                  <a:schemeClr val="dk1"/>
                </a:solidFill>
                <a:latin typeface="Montserrat" pitchFamily="2" charset="0"/>
                <a:ea typeface="Montserrat Medium"/>
                <a:cs typeface="Montserrat Medium"/>
                <a:sym typeface="Montserrat Medium"/>
              </a:rPr>
              <a:t>Анализ существующих разработок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67;p15">
            <a:extLst>
              <a:ext uri="{FF2B5EF4-FFF2-40B4-BE49-F238E27FC236}">
                <a16:creationId xmlns:a16="http://schemas.microsoft.com/office/drawing/2014/main" id="{647C30F4-4984-4A1E-8FEB-6CB697A1F9C3}"/>
              </a:ext>
            </a:extLst>
          </p:cNvPr>
          <p:cNvSpPr txBox="1"/>
          <p:nvPr/>
        </p:nvSpPr>
        <p:spPr>
          <a:xfrm>
            <a:off x="0" y="221534"/>
            <a:ext cx="12179196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ru-RU" sz="2600" b="1" i="0" u="none" strike="noStrike" cap="none" dirty="0">
                <a:solidFill>
                  <a:schemeClr val="dk1"/>
                </a:solidFill>
                <a:latin typeface="Montserrat" pitchFamily="2" charset="0"/>
                <a:ea typeface="Montserrat Medium"/>
                <a:cs typeface="Montserrat Medium"/>
                <a:sym typeface="Montserrat Medium"/>
              </a:rPr>
              <a:t>Анализ существующих разработок</a:t>
            </a:r>
          </a:p>
        </p:txBody>
      </p:sp>
      <p:sp>
        <p:nvSpPr>
          <p:cNvPr id="64" name="Google Shape;106;p15">
            <a:extLst>
              <a:ext uri="{FF2B5EF4-FFF2-40B4-BE49-F238E27FC236}">
                <a16:creationId xmlns:a16="http://schemas.microsoft.com/office/drawing/2014/main" id="{E6FA9F28-7484-4CEA-930C-F06329393E14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12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Google Shape;209;p30">
            <a:extLst>
              <a:ext uri="{FF2B5EF4-FFF2-40B4-BE49-F238E27FC236}">
                <a16:creationId xmlns:a16="http://schemas.microsoft.com/office/drawing/2014/main" id="{BEC69882-0D38-036F-BF51-201866DF50D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4471" y="6520767"/>
            <a:ext cx="302210" cy="29760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D3F3B2-2B83-9B02-5EB6-370E3D1696E8}"/>
              </a:ext>
            </a:extLst>
          </p:cNvPr>
          <p:cNvSpPr txBox="1"/>
          <p:nvPr/>
        </p:nvSpPr>
        <p:spPr>
          <a:xfrm>
            <a:off x="426681" y="6454127"/>
            <a:ext cx="609805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Институт математики </a:t>
            </a:r>
            <a:b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</a:br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 компьютерных технологий</a:t>
            </a:r>
            <a:endParaRPr lang="ru-RU" sz="1100" dirty="0">
              <a:latin typeface="Montserra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078600-94DA-2D08-47D4-3B4B92346924}"/>
              </a:ext>
            </a:extLst>
          </p:cNvPr>
          <p:cNvSpPr txBox="1"/>
          <p:nvPr/>
        </p:nvSpPr>
        <p:spPr>
          <a:xfrm>
            <a:off x="4595751" y="20781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C58DF25-0CA5-4F54-9BB4-D130BEE369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6846455"/>
              </p:ext>
            </p:extLst>
          </p:nvPr>
        </p:nvGraphicFramePr>
        <p:xfrm>
          <a:off x="831798" y="1417320"/>
          <a:ext cx="10515600" cy="402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344576901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491543034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905576179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00201483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79040040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ru-RU" dirty="0"/>
                        <a:t>Критерий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 err="1"/>
                        <a:t>МойСклад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1С:Розница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Shop-Script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Предлагаемое решение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3427094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 dirty="0"/>
                        <a:t>Тип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Облачное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Локальное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CMS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Локальное (на сервере)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7760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/>
                        <a:t>Учёт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Да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Да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Слабо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Да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77041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/>
                        <a:t>Онлайн-продажи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Да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Нет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Да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Да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4221383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 dirty="0"/>
                        <a:t>Поддержка ККТ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Ограниченная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Да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Нет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Да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0296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/>
                        <a:t>Маркировка «Честный ЗНАК»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Да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Да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Нет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Да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727317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/>
                        <a:t>Платность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Подписка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Покупка + внедрение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Покупка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Без подписки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011929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 dirty="0"/>
                        <a:t>Гибкость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Средняя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Низкая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Средняя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Высокая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50632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20702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67;p15">
            <a:extLst>
              <a:ext uri="{FF2B5EF4-FFF2-40B4-BE49-F238E27FC236}">
                <a16:creationId xmlns:a16="http://schemas.microsoft.com/office/drawing/2014/main" id="{647C30F4-4984-4A1E-8FEB-6CB697A1F9C3}"/>
              </a:ext>
            </a:extLst>
          </p:cNvPr>
          <p:cNvSpPr txBox="1"/>
          <p:nvPr/>
        </p:nvSpPr>
        <p:spPr>
          <a:xfrm>
            <a:off x="0" y="221534"/>
            <a:ext cx="12179196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ru-RU" sz="2600" b="1" i="0" u="none" strike="noStrike" cap="none" dirty="0">
                <a:solidFill>
                  <a:schemeClr val="dk1"/>
                </a:solidFill>
                <a:latin typeface="Montserrat" pitchFamily="2" charset="0"/>
                <a:ea typeface="Montserrat Medium"/>
                <a:cs typeface="Montserrat Medium"/>
                <a:sym typeface="Montserrat Medium"/>
              </a:rPr>
              <a:t>Оценка конкурентоспособности разрабатываемого продукта</a:t>
            </a:r>
          </a:p>
        </p:txBody>
      </p:sp>
      <p:sp>
        <p:nvSpPr>
          <p:cNvPr id="64" name="Google Shape;106;p15">
            <a:extLst>
              <a:ext uri="{FF2B5EF4-FFF2-40B4-BE49-F238E27FC236}">
                <a16:creationId xmlns:a16="http://schemas.microsoft.com/office/drawing/2014/main" id="{E6FA9F28-7484-4CEA-930C-F06329393E14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13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Google Shape;209;p30">
            <a:extLst>
              <a:ext uri="{FF2B5EF4-FFF2-40B4-BE49-F238E27FC236}">
                <a16:creationId xmlns:a16="http://schemas.microsoft.com/office/drawing/2014/main" id="{BEC69882-0D38-036F-BF51-201866DF50D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4471" y="6520767"/>
            <a:ext cx="302210" cy="29760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D3F3B2-2B83-9B02-5EB6-370E3D1696E8}"/>
              </a:ext>
            </a:extLst>
          </p:cNvPr>
          <p:cNvSpPr txBox="1"/>
          <p:nvPr/>
        </p:nvSpPr>
        <p:spPr>
          <a:xfrm>
            <a:off x="426681" y="6454127"/>
            <a:ext cx="609805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Институт математики </a:t>
            </a:r>
            <a:b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</a:br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 компьютерных технологий</a:t>
            </a:r>
            <a:endParaRPr lang="ru-RU" sz="1100" dirty="0">
              <a:latin typeface="Montserra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078600-94DA-2D08-47D4-3B4B92346924}"/>
              </a:ext>
            </a:extLst>
          </p:cNvPr>
          <p:cNvSpPr txBox="1"/>
          <p:nvPr/>
        </p:nvSpPr>
        <p:spPr>
          <a:xfrm>
            <a:off x="4595751" y="20781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1637D2-AABE-CF1A-F1D1-FC786007977C}"/>
              </a:ext>
            </a:extLst>
          </p:cNvPr>
          <p:cNvSpPr txBox="1"/>
          <p:nvPr/>
        </p:nvSpPr>
        <p:spPr>
          <a:xfrm>
            <a:off x="1318599" y="1305341"/>
            <a:ext cx="95419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200" b="1" dirty="0">
                <a:solidFill>
                  <a:srgbClr val="0070C0"/>
                </a:solidFill>
                <a:latin typeface="Montserrat" panose="00000500000000000000" pitchFamily="2" charset="-52"/>
                <a:ea typeface="Times New Roman" panose="02020603050405020304" pitchFamily="18" charset="0"/>
              </a:rPr>
              <a:t>Преимущества предлагаемого решения</a:t>
            </a:r>
            <a:r>
              <a:rPr lang="en-US" sz="2200" b="1" dirty="0">
                <a:solidFill>
                  <a:srgbClr val="0070C0"/>
                </a:solidFill>
                <a:latin typeface="Montserrat" panose="00000500000000000000" pitchFamily="2" charset="-52"/>
                <a:ea typeface="Times New Roman" panose="02020603050405020304" pitchFamily="18" charset="0"/>
              </a:rPr>
              <a:t>:</a:t>
            </a:r>
            <a:endParaRPr lang="ru-RU" sz="2200" b="1" dirty="0">
              <a:solidFill>
                <a:srgbClr val="0070C0"/>
              </a:solidFill>
              <a:latin typeface="Montserrat" panose="00000500000000000000" pitchFamily="2" charset="-52"/>
              <a:ea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latin typeface="Montserrat" panose="00000500000000000000" pitchFamily="2" charset="-52"/>
                <a:ea typeface="Times New Roman" panose="02020603050405020304" pitchFamily="18" charset="0"/>
              </a:rPr>
              <a:t>Автоматическая публикация на </a:t>
            </a:r>
            <a:r>
              <a:rPr lang="ru-RU" sz="2200" dirty="0" err="1">
                <a:latin typeface="Montserrat" panose="00000500000000000000" pitchFamily="2" charset="-52"/>
                <a:ea typeface="Times New Roman" panose="02020603050405020304" pitchFamily="18" charset="0"/>
              </a:rPr>
              <a:t>Avito</a:t>
            </a:r>
            <a:r>
              <a:rPr lang="ru-RU" sz="2200" dirty="0">
                <a:latin typeface="Montserrat" panose="00000500000000000000" pitchFamily="2" charset="-52"/>
                <a:ea typeface="Times New Roman" panose="02020603050405020304" pitchFamily="18" charset="0"/>
              </a:rPr>
              <a:t>, Юле, </a:t>
            </a:r>
            <a:r>
              <a:rPr lang="ru-RU" sz="2200" dirty="0" err="1">
                <a:latin typeface="Montserrat" panose="00000500000000000000" pitchFamily="2" charset="-52"/>
                <a:ea typeface="Times New Roman" panose="02020603050405020304" pitchFamily="18" charset="0"/>
              </a:rPr>
              <a:t>Farpost</a:t>
            </a:r>
            <a:r>
              <a:rPr lang="ru-RU" sz="2200" dirty="0">
                <a:latin typeface="Montserrat" panose="00000500000000000000" pitchFamily="2" charset="-52"/>
                <a:ea typeface="Times New Roman" panose="02020603050405020304" pitchFamily="18" charset="0"/>
              </a:rPr>
              <a:t>, Telegram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latin typeface="Montserrat" panose="00000500000000000000" pitchFamily="2" charset="-52"/>
                <a:ea typeface="Times New Roman" panose="02020603050405020304" pitchFamily="18" charset="0"/>
              </a:rPr>
              <a:t>Обновление остатков в реальном времени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latin typeface="Montserrat" panose="00000500000000000000" pitchFamily="2" charset="-52"/>
                <a:ea typeface="Times New Roman" panose="02020603050405020304" pitchFamily="18" charset="0"/>
              </a:rPr>
              <a:t>Работа с маркировкой без доп. Лицензий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latin typeface="Montserrat" panose="00000500000000000000" pitchFamily="2" charset="-52"/>
                <a:ea typeface="Times New Roman" panose="02020603050405020304" pitchFamily="18" charset="0"/>
              </a:rPr>
              <a:t>Нет подписки, низкая стоимость владения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latin typeface="Montserrat" panose="00000500000000000000" pitchFamily="2" charset="-52"/>
                <a:ea typeface="Times New Roman" panose="02020603050405020304" pitchFamily="18" charset="0"/>
              </a:rPr>
              <a:t>Гибкая архитектура и кастомизация</a:t>
            </a:r>
          </a:p>
          <a:p>
            <a:r>
              <a:rPr lang="ru-RU" sz="2200" b="1" dirty="0">
                <a:solidFill>
                  <a:srgbClr val="0070C0"/>
                </a:solidFill>
                <a:latin typeface="Montserrat" panose="00000500000000000000" pitchFamily="2" charset="-52"/>
                <a:ea typeface="Times New Roman" panose="02020603050405020304" pitchFamily="18" charset="0"/>
              </a:rPr>
              <a:t>Недостатки: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latin typeface="Montserrat" panose="00000500000000000000" pitchFamily="2" charset="-52"/>
                <a:ea typeface="Times New Roman" panose="02020603050405020304" pitchFamily="18" charset="0"/>
              </a:rPr>
              <a:t>Требуется ручное администрирование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latin typeface="Montserrat" panose="00000500000000000000" pitchFamily="2" charset="-52"/>
                <a:ea typeface="Times New Roman" panose="02020603050405020304" pitchFamily="18" charset="0"/>
              </a:rPr>
              <a:t>Интерфейс требует первичной настройки</a:t>
            </a:r>
          </a:p>
          <a:p>
            <a:r>
              <a:rPr lang="ru-RU" sz="2200" b="1" dirty="0">
                <a:solidFill>
                  <a:srgbClr val="0070C0"/>
                </a:solidFill>
                <a:latin typeface="Montserrat" panose="00000500000000000000" pitchFamily="2" charset="-52"/>
              </a:rPr>
              <a:t>Сравнительный индекс качества (JЭТУ):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latin typeface="Montserrat" panose="00000500000000000000" pitchFamily="2" charset="-52"/>
              </a:rPr>
              <a:t>Предлагаемое решения— </a:t>
            </a:r>
            <a:r>
              <a:rPr lang="ru-RU" sz="2200" b="1" dirty="0">
                <a:solidFill>
                  <a:srgbClr val="0070C0"/>
                </a:solidFill>
                <a:latin typeface="Montserrat" panose="00000500000000000000" pitchFamily="2" charset="-52"/>
              </a:rPr>
              <a:t>4.74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 err="1">
                <a:latin typeface="Montserrat" panose="00000500000000000000" pitchFamily="2" charset="-52"/>
              </a:rPr>
              <a:t>МойСклад</a:t>
            </a:r>
            <a:r>
              <a:rPr lang="ru-RU" sz="2200" dirty="0">
                <a:latin typeface="Montserrat" panose="00000500000000000000" pitchFamily="2" charset="-52"/>
              </a:rPr>
              <a:t> — </a:t>
            </a:r>
            <a:r>
              <a:rPr lang="ru-RU" sz="2200" b="1" dirty="0">
                <a:solidFill>
                  <a:srgbClr val="0070C0"/>
                </a:solidFill>
                <a:latin typeface="Montserrat" panose="00000500000000000000" pitchFamily="2" charset="-52"/>
              </a:rPr>
              <a:t>3.96</a:t>
            </a:r>
            <a:endParaRPr lang="ru-RU" sz="2200" dirty="0">
              <a:solidFill>
                <a:srgbClr val="0070C0"/>
              </a:solidFill>
              <a:latin typeface="Montserrat" panose="00000500000000000000" pitchFamily="2" charset="-52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2221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67;p15">
            <a:extLst>
              <a:ext uri="{FF2B5EF4-FFF2-40B4-BE49-F238E27FC236}">
                <a16:creationId xmlns:a16="http://schemas.microsoft.com/office/drawing/2014/main" id="{647C30F4-4984-4A1E-8FEB-6CB697A1F9C3}"/>
              </a:ext>
            </a:extLst>
          </p:cNvPr>
          <p:cNvSpPr txBox="1"/>
          <p:nvPr/>
        </p:nvSpPr>
        <p:spPr>
          <a:xfrm>
            <a:off x="0" y="42503"/>
            <a:ext cx="12192000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ru-RU" sz="2600" b="1" i="0" u="none" strike="noStrike" cap="none" dirty="0">
                <a:solidFill>
                  <a:schemeClr val="dk1"/>
                </a:solidFill>
                <a:latin typeface="Montserrat" pitchFamily="2" charset="0"/>
                <a:ea typeface="Montserrat Medium"/>
                <a:cs typeface="Montserrat Medium"/>
                <a:sym typeface="Montserrat Medium"/>
              </a:rPr>
              <a:t>Основные этапы проекта</a:t>
            </a:r>
            <a:endParaRPr sz="2600" b="1" i="0" u="none" strike="noStrike" cap="none" dirty="0">
              <a:solidFill>
                <a:schemeClr val="dk1"/>
              </a:solidFill>
              <a:latin typeface="Montserrat" pitchFamily="2" charset="0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4" name="Google Shape;106;p15">
            <a:extLst>
              <a:ext uri="{FF2B5EF4-FFF2-40B4-BE49-F238E27FC236}">
                <a16:creationId xmlns:a16="http://schemas.microsoft.com/office/drawing/2014/main" id="{E6FA9F28-7484-4CEA-930C-F06329393E14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14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D3F3B2-2B83-9B02-5EB6-370E3D1696E8}"/>
              </a:ext>
            </a:extLst>
          </p:cNvPr>
          <p:cNvSpPr txBox="1"/>
          <p:nvPr/>
        </p:nvSpPr>
        <p:spPr>
          <a:xfrm>
            <a:off x="426681" y="6454127"/>
            <a:ext cx="609805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Институт математики </a:t>
            </a:r>
            <a:b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</a:br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 компьютерных технологий</a:t>
            </a:r>
            <a:endParaRPr lang="ru-RU" sz="1100" dirty="0">
              <a:latin typeface="Montserrat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85B489-3EFF-FB43-CCAB-DC29C28BF001}"/>
              </a:ext>
            </a:extLst>
          </p:cNvPr>
          <p:cNvSpPr txBox="1"/>
          <p:nvPr/>
        </p:nvSpPr>
        <p:spPr>
          <a:xfrm>
            <a:off x="275576" y="908375"/>
            <a:ext cx="5309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3C90DC"/>
              </a:buClr>
            </a:pPr>
            <a:endParaRPr lang="ru-RU" dirty="0">
              <a:effectLst/>
              <a:latin typeface="Montserrat" pitchFamily="2" charset="0"/>
            </a:endParaRPr>
          </a:p>
          <a:p>
            <a:pPr marL="342900" indent="-342900">
              <a:buClr>
                <a:srgbClr val="3C90DC"/>
              </a:buClr>
              <a:buFont typeface="+mj-lt"/>
              <a:buAutoNum type="arabicPeriod"/>
            </a:pPr>
            <a:endParaRPr lang="ru-RU" dirty="0"/>
          </a:p>
          <a:p>
            <a:pPr marL="342900" indent="-342900">
              <a:buClr>
                <a:srgbClr val="3C90DC"/>
              </a:buClr>
              <a:buFont typeface="+mj-lt"/>
              <a:buAutoNum type="arabicPeriod"/>
            </a:pPr>
            <a:endParaRPr lang="ru-RU" dirty="0"/>
          </a:p>
        </p:txBody>
      </p:sp>
      <p:pic>
        <p:nvPicPr>
          <p:cNvPr id="8" name="Google Shape;209;p30">
            <a:extLst>
              <a:ext uri="{FF2B5EF4-FFF2-40B4-BE49-F238E27FC236}">
                <a16:creationId xmlns:a16="http://schemas.microsoft.com/office/drawing/2014/main" id="{EF78581A-C838-2E46-8FCB-FD31CB37C1D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928" y="6517888"/>
            <a:ext cx="302210" cy="29760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EC4DCED8-60B2-CC43-AD75-DCAA9FDDAE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3334579"/>
              </p:ext>
            </p:extLst>
          </p:nvPr>
        </p:nvGraphicFramePr>
        <p:xfrm>
          <a:off x="800877" y="670039"/>
          <a:ext cx="10590245" cy="57412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26774">
                  <a:extLst>
                    <a:ext uri="{9D8B030D-6E8A-4147-A177-3AD203B41FA5}">
                      <a16:colId xmlns:a16="http://schemas.microsoft.com/office/drawing/2014/main" val="2517543666"/>
                    </a:ext>
                  </a:extLst>
                </a:gridCol>
                <a:gridCol w="2163471">
                  <a:extLst>
                    <a:ext uri="{9D8B030D-6E8A-4147-A177-3AD203B41FA5}">
                      <a16:colId xmlns:a16="http://schemas.microsoft.com/office/drawing/2014/main" val="1854521020"/>
                    </a:ext>
                  </a:extLst>
                </a:gridCol>
              </a:tblGrid>
              <a:tr h="463669"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</a:pPr>
                      <a:r>
                        <a:rPr lang="ru-RU" sz="2200" b="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Наименование</a:t>
                      </a:r>
                      <a:endParaRPr lang="en-US" sz="2200" b="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2200" b="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Дней</a:t>
                      </a:r>
                      <a:endParaRPr lang="en-US" sz="2200" b="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08183486"/>
                  </a:ext>
                </a:extLst>
              </a:tr>
              <a:tr h="586403"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6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ru-RU" sz="2200" dirty="0">
                          <a:latin typeface="+mn-lt"/>
                          <a:ea typeface="Times New Roman" panose="02020603050405020304" pitchFamily="18" charset="0"/>
                        </a:rPr>
                        <a:t>Анализ и сбор требований 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2200" b="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15</a:t>
                      </a:r>
                      <a:endParaRPr lang="en-US" sz="2200" b="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37811801"/>
                  </a:ext>
                </a:extLst>
              </a:tr>
              <a:tr h="5864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200">
                          <a:latin typeface="+mn-lt"/>
                          <a:ea typeface="Times New Roman" panose="02020603050405020304" pitchFamily="18" charset="0"/>
                        </a:rPr>
                        <a:t>Планирование</a:t>
                      </a:r>
                      <a:endParaRPr lang="ru-RU" sz="2200" dirty="0"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2200" b="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14</a:t>
                      </a:r>
                      <a:endParaRPr lang="en-US" sz="2200" b="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26597552"/>
                  </a:ext>
                </a:extLst>
              </a:tr>
              <a:tr h="5864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200" dirty="0">
                          <a:latin typeface="+mn-lt"/>
                          <a:ea typeface="Times New Roman" panose="02020603050405020304" pitchFamily="18" charset="0"/>
                        </a:rPr>
                        <a:t>Проектирование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2200" b="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27</a:t>
                      </a:r>
                      <a:endParaRPr lang="en-US" sz="2200" b="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46342905"/>
                  </a:ext>
                </a:extLst>
              </a:tr>
              <a:tr h="5864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200" dirty="0">
                          <a:latin typeface="+mn-lt"/>
                          <a:ea typeface="Times New Roman" panose="02020603050405020304" pitchFamily="18" charset="0"/>
                        </a:rPr>
                        <a:t>Программирование интернет-магазина</a:t>
                      </a:r>
                      <a:endParaRPr lang="en-US" sz="2200" dirty="0"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2200" b="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50</a:t>
                      </a:r>
                      <a:endParaRPr lang="en-US" sz="2200" b="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92987564"/>
                  </a:ext>
                </a:extLst>
              </a:tr>
              <a:tr h="5864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200" dirty="0">
                          <a:latin typeface="+mn-lt"/>
                          <a:ea typeface="Times New Roman" panose="02020603050405020304" pitchFamily="18" charset="0"/>
                        </a:rPr>
                        <a:t>Настройка системы учёта товаров</a:t>
                      </a:r>
                      <a:endParaRPr lang="en-US" sz="2200" dirty="0"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2200" b="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24</a:t>
                      </a:r>
                      <a:endParaRPr lang="en-US" sz="2200" b="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51866227"/>
                  </a:ext>
                </a:extLst>
              </a:tr>
              <a:tr h="5864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200" dirty="0">
                          <a:latin typeface="+mn-lt"/>
                          <a:ea typeface="Times New Roman" panose="02020603050405020304" pitchFamily="18" charset="0"/>
                        </a:rPr>
                        <a:t>Разработка дополнительного функционала</a:t>
                      </a:r>
                      <a:endParaRPr lang="en-US" sz="2200" dirty="0"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2200" b="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27</a:t>
                      </a:r>
                      <a:endParaRPr lang="en-US" sz="2200" b="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06076302"/>
                  </a:ext>
                </a:extLst>
              </a:tr>
              <a:tr h="5864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200" dirty="0">
                          <a:latin typeface="+mn-lt"/>
                          <a:ea typeface="Times New Roman" panose="02020603050405020304" pitchFamily="18" charset="0"/>
                        </a:rPr>
                        <a:t>Тестирование и отладка</a:t>
                      </a:r>
                      <a:endParaRPr lang="en-US" sz="2200" dirty="0"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2200" b="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15</a:t>
                      </a:r>
                      <a:endParaRPr lang="en-US" sz="2200" b="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1240356"/>
                  </a:ext>
                </a:extLst>
              </a:tr>
              <a:tr h="5864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20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Ввод в эксплуатацию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2200" b="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8</a:t>
                      </a:r>
                      <a:endParaRPr lang="en-US" sz="2200" b="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3723695"/>
                  </a:ext>
                </a:extLst>
              </a:tr>
              <a:tr h="5864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200" b="1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Итого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2200" b="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156</a:t>
                      </a:r>
                      <a:endParaRPr lang="en-US" sz="2200" b="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492287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91226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67;p15">
            <a:extLst>
              <a:ext uri="{FF2B5EF4-FFF2-40B4-BE49-F238E27FC236}">
                <a16:creationId xmlns:a16="http://schemas.microsoft.com/office/drawing/2014/main" id="{647C30F4-4984-4A1E-8FEB-6CB697A1F9C3}"/>
              </a:ext>
            </a:extLst>
          </p:cNvPr>
          <p:cNvSpPr txBox="1"/>
          <p:nvPr/>
        </p:nvSpPr>
        <p:spPr>
          <a:xfrm>
            <a:off x="0" y="280754"/>
            <a:ext cx="12192000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ru" sz="2600" b="1" i="0" u="none" strike="noStrike" cap="none" dirty="0">
                <a:solidFill>
                  <a:schemeClr val="dk1"/>
                </a:solidFill>
                <a:latin typeface="Montserrat" pitchFamily="2" charset="0"/>
                <a:ea typeface="Montserrat Medium"/>
                <a:cs typeface="Montserrat Medium"/>
                <a:sym typeface="Montserrat Medium"/>
              </a:rPr>
              <a:t>Ресурсы и затраты (</a:t>
            </a:r>
            <a:r>
              <a:rPr lang="ru-RU" sz="2600" b="1" i="0" u="none" strike="noStrike" cap="none" dirty="0">
                <a:solidFill>
                  <a:schemeClr val="dk1"/>
                </a:solidFill>
                <a:latin typeface="Montserrat" pitchFamily="2" charset="0"/>
                <a:ea typeface="Montserrat Medium"/>
                <a:cs typeface="Montserrat Medium"/>
                <a:sym typeface="Montserrat Medium"/>
              </a:rPr>
              <a:t>Трудовые)</a:t>
            </a:r>
            <a:endParaRPr sz="2600" b="1" i="0" u="none" strike="noStrike" cap="none" dirty="0">
              <a:solidFill>
                <a:schemeClr val="dk1"/>
              </a:solidFill>
              <a:latin typeface="Montserrat" pitchFamily="2" charset="0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4" name="Google Shape;106;p15">
            <a:extLst>
              <a:ext uri="{FF2B5EF4-FFF2-40B4-BE49-F238E27FC236}">
                <a16:creationId xmlns:a16="http://schemas.microsoft.com/office/drawing/2014/main" id="{E6FA9F28-7484-4CEA-930C-F06329393E14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15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D3F3B2-2B83-9B02-5EB6-370E3D1696E8}"/>
              </a:ext>
            </a:extLst>
          </p:cNvPr>
          <p:cNvSpPr txBox="1"/>
          <p:nvPr/>
        </p:nvSpPr>
        <p:spPr>
          <a:xfrm>
            <a:off x="426681" y="6454127"/>
            <a:ext cx="609805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Институт математики </a:t>
            </a:r>
            <a:b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</a:br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 компьютерных технологий</a:t>
            </a:r>
            <a:endParaRPr lang="ru-RU" sz="1100" dirty="0">
              <a:latin typeface="Montserrat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85B489-3EFF-FB43-CCAB-DC29C28BF001}"/>
              </a:ext>
            </a:extLst>
          </p:cNvPr>
          <p:cNvSpPr txBox="1"/>
          <p:nvPr/>
        </p:nvSpPr>
        <p:spPr>
          <a:xfrm>
            <a:off x="275576" y="908375"/>
            <a:ext cx="5309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3C90DC"/>
              </a:buClr>
            </a:pPr>
            <a:endParaRPr lang="ru-RU" dirty="0">
              <a:effectLst/>
              <a:latin typeface="Montserrat" pitchFamily="2" charset="0"/>
            </a:endParaRPr>
          </a:p>
          <a:p>
            <a:pPr marL="342900" indent="-342900">
              <a:buClr>
                <a:srgbClr val="3C90DC"/>
              </a:buClr>
              <a:buFont typeface="+mj-lt"/>
              <a:buAutoNum type="arabicPeriod"/>
            </a:pPr>
            <a:endParaRPr lang="ru-RU" dirty="0"/>
          </a:p>
          <a:p>
            <a:pPr marL="342900" indent="-342900">
              <a:buClr>
                <a:srgbClr val="3C90DC"/>
              </a:buClr>
              <a:buFont typeface="+mj-lt"/>
              <a:buAutoNum type="arabicPeriod"/>
            </a:pPr>
            <a:endParaRPr lang="ru-RU" dirty="0"/>
          </a:p>
        </p:txBody>
      </p:sp>
      <p:pic>
        <p:nvPicPr>
          <p:cNvPr id="8" name="Google Shape;209;p30">
            <a:extLst>
              <a:ext uri="{FF2B5EF4-FFF2-40B4-BE49-F238E27FC236}">
                <a16:creationId xmlns:a16="http://schemas.microsoft.com/office/drawing/2014/main" id="{EF78581A-C838-2E46-8FCB-FD31CB37C1D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928" y="6517888"/>
            <a:ext cx="302210" cy="29760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D42570B3-B67E-2241-882F-F864A4AEF7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7223265"/>
              </p:ext>
            </p:extLst>
          </p:nvPr>
        </p:nvGraphicFramePr>
        <p:xfrm>
          <a:off x="1363579" y="1033721"/>
          <a:ext cx="9464842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66823">
                  <a:extLst>
                    <a:ext uri="{9D8B030D-6E8A-4147-A177-3AD203B41FA5}">
                      <a16:colId xmlns:a16="http://schemas.microsoft.com/office/drawing/2014/main" val="2517543666"/>
                    </a:ext>
                  </a:extLst>
                </a:gridCol>
                <a:gridCol w="2898019">
                  <a:extLst>
                    <a:ext uri="{9D8B030D-6E8A-4147-A177-3AD203B41FA5}">
                      <a16:colId xmlns:a16="http://schemas.microsoft.com/office/drawing/2014/main" val="32351121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ru-RU" sz="2400" b="1" dirty="0"/>
                        <a:t>Название</a:t>
                      </a:r>
                      <a:endParaRPr lang="en-US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400" b="1" i="0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Ставка, </a:t>
                      </a:r>
                      <a:r>
                        <a:rPr lang="ru-RU" sz="2400" b="1" i="0" u="none" strike="noStrike" kern="1200" dirty="0" err="1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руб</a:t>
                      </a:r>
                      <a:r>
                        <a:rPr lang="ru-RU" sz="2400" b="1" i="0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/час</a:t>
                      </a:r>
                      <a:endParaRPr lang="en-US" sz="24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63755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Исполнитель (Туровец В.Ю.)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811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Заказчик (владелец предприятия)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350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34995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Товаровед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400" dirty="0"/>
                        <a:t>170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919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Продавец 1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150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6664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Продавец 2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400" dirty="0"/>
                        <a:t>150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8815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Преподаватель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815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59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Разработчик системы товароучёта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350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560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52014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67;p15">
            <a:extLst>
              <a:ext uri="{FF2B5EF4-FFF2-40B4-BE49-F238E27FC236}">
                <a16:creationId xmlns:a16="http://schemas.microsoft.com/office/drawing/2014/main" id="{647C30F4-4984-4A1E-8FEB-6CB697A1F9C3}"/>
              </a:ext>
            </a:extLst>
          </p:cNvPr>
          <p:cNvSpPr txBox="1"/>
          <p:nvPr/>
        </p:nvSpPr>
        <p:spPr>
          <a:xfrm>
            <a:off x="0" y="280754"/>
            <a:ext cx="12192000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ru" sz="2600" b="1" i="0" u="none" strike="noStrike" cap="none" dirty="0">
                <a:solidFill>
                  <a:schemeClr val="dk1"/>
                </a:solidFill>
                <a:latin typeface="Montserrat" panose="00000500000000000000" pitchFamily="2" charset="-52"/>
                <a:ea typeface="Montserrat Medium"/>
                <a:cs typeface="Montserrat Medium"/>
                <a:sym typeface="Montserrat Medium"/>
              </a:rPr>
              <a:t>Ресурсы и затраты (</a:t>
            </a:r>
            <a:r>
              <a:rPr lang="ru-RU" sz="2600" b="1" i="0" u="none" strike="noStrike" dirty="0">
                <a:solidFill>
                  <a:srgbClr val="000000"/>
                </a:solidFill>
                <a:effectLst/>
                <a:latin typeface="Montserrat" panose="00000500000000000000" pitchFamily="2" charset="-52"/>
              </a:rPr>
              <a:t>Материальные)</a:t>
            </a:r>
            <a:endParaRPr sz="2600" b="1" i="0" u="none" strike="noStrike" cap="none" dirty="0">
              <a:solidFill>
                <a:schemeClr val="dk1"/>
              </a:solidFill>
              <a:latin typeface="Montserrat" panose="00000500000000000000" pitchFamily="2" charset="-52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4" name="Google Shape;106;p15">
            <a:extLst>
              <a:ext uri="{FF2B5EF4-FFF2-40B4-BE49-F238E27FC236}">
                <a16:creationId xmlns:a16="http://schemas.microsoft.com/office/drawing/2014/main" id="{E6FA9F28-7484-4CEA-930C-F06329393E14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16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D3F3B2-2B83-9B02-5EB6-370E3D1696E8}"/>
              </a:ext>
            </a:extLst>
          </p:cNvPr>
          <p:cNvSpPr txBox="1"/>
          <p:nvPr/>
        </p:nvSpPr>
        <p:spPr>
          <a:xfrm>
            <a:off x="426681" y="6454127"/>
            <a:ext cx="609805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Институт математики </a:t>
            </a:r>
            <a:b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</a:br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 компьютерных технологий</a:t>
            </a:r>
            <a:endParaRPr lang="ru-RU" sz="1100" dirty="0">
              <a:latin typeface="Montserrat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85B489-3EFF-FB43-CCAB-DC29C28BF001}"/>
              </a:ext>
            </a:extLst>
          </p:cNvPr>
          <p:cNvSpPr txBox="1"/>
          <p:nvPr/>
        </p:nvSpPr>
        <p:spPr>
          <a:xfrm>
            <a:off x="275576" y="908375"/>
            <a:ext cx="5309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3C90DC"/>
              </a:buClr>
            </a:pPr>
            <a:endParaRPr lang="ru-RU" dirty="0">
              <a:effectLst/>
              <a:latin typeface="Montserrat" pitchFamily="2" charset="0"/>
            </a:endParaRPr>
          </a:p>
          <a:p>
            <a:pPr marL="342900" indent="-342900">
              <a:buClr>
                <a:srgbClr val="3C90DC"/>
              </a:buClr>
              <a:buFont typeface="+mj-lt"/>
              <a:buAutoNum type="arabicPeriod"/>
            </a:pPr>
            <a:endParaRPr lang="ru-RU" dirty="0"/>
          </a:p>
          <a:p>
            <a:pPr marL="342900" indent="-342900">
              <a:buClr>
                <a:srgbClr val="3C90DC"/>
              </a:buClr>
              <a:buFont typeface="+mj-lt"/>
              <a:buAutoNum type="arabicPeriod"/>
            </a:pPr>
            <a:endParaRPr lang="ru-RU" dirty="0"/>
          </a:p>
        </p:txBody>
      </p:sp>
      <p:pic>
        <p:nvPicPr>
          <p:cNvPr id="8" name="Google Shape;209;p30">
            <a:extLst>
              <a:ext uri="{FF2B5EF4-FFF2-40B4-BE49-F238E27FC236}">
                <a16:creationId xmlns:a16="http://schemas.microsoft.com/office/drawing/2014/main" id="{EF78581A-C838-2E46-8FCB-FD31CB37C1D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928" y="6517888"/>
            <a:ext cx="302210" cy="29760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D87A0CE2-0764-9943-9D8F-706A5BBD17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6579461"/>
              </p:ext>
            </p:extLst>
          </p:nvPr>
        </p:nvGraphicFramePr>
        <p:xfrm>
          <a:off x="1379621" y="1046340"/>
          <a:ext cx="9432758" cy="502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05055">
                  <a:extLst>
                    <a:ext uri="{9D8B030D-6E8A-4147-A177-3AD203B41FA5}">
                      <a16:colId xmlns:a16="http://schemas.microsoft.com/office/drawing/2014/main" val="2517543666"/>
                    </a:ext>
                  </a:extLst>
                </a:gridCol>
                <a:gridCol w="2027703">
                  <a:extLst>
                    <a:ext uri="{9D8B030D-6E8A-4147-A177-3AD203B41FA5}">
                      <a16:colId xmlns:a16="http://schemas.microsoft.com/office/drawing/2014/main" val="32351121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ru-RU" sz="2400" b="1" dirty="0"/>
                        <a:t>Название</a:t>
                      </a:r>
                      <a:endParaRPr lang="en-US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400" b="1" i="0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Затраты, </a:t>
                      </a:r>
                      <a:r>
                        <a:rPr lang="ru-RU" sz="2400" b="1" i="0" u="none" strike="noStrike" kern="1200" dirty="0" err="1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руб</a:t>
                      </a:r>
                      <a:endParaRPr lang="en-US" sz="24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63755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Веб-хостинг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6 900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811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Доменное имя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370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34995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SSL-</a:t>
                      </a:r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сертификаты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400" dirty="0"/>
                        <a:t>0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919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Система товароучёта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20 000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6664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Сервисы аналитики (</a:t>
                      </a:r>
                      <a:r>
                        <a:rPr lang="ru-RU" sz="2400" b="0" i="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Яндекс.Метрика</a:t>
                      </a:r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400" dirty="0"/>
                        <a:t>0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8815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Платформы для выгрузки товаров (</a:t>
                      </a:r>
                      <a:r>
                        <a:rPr lang="en-US" sz="2400" b="0" i="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Avito</a:t>
                      </a:r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Farpost, </a:t>
                      </a:r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Юла)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59 000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59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Продвижение сайта через </a:t>
                      </a:r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18 000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560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Сервисы для индексации по регионам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5 000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74230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Лицензия на ККМ-сервер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5 300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5740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Кассовое оборудование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52693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1990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67;p15">
            <a:extLst>
              <a:ext uri="{FF2B5EF4-FFF2-40B4-BE49-F238E27FC236}">
                <a16:creationId xmlns:a16="http://schemas.microsoft.com/office/drawing/2014/main" id="{647C30F4-4984-4A1E-8FEB-6CB697A1F9C3}"/>
              </a:ext>
            </a:extLst>
          </p:cNvPr>
          <p:cNvSpPr txBox="1"/>
          <p:nvPr/>
        </p:nvSpPr>
        <p:spPr>
          <a:xfrm>
            <a:off x="0" y="280754"/>
            <a:ext cx="12192000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ru-RU" sz="2600" b="1" i="0" u="none" strike="noStrike" cap="none" dirty="0">
                <a:solidFill>
                  <a:schemeClr val="dk1"/>
                </a:solidFill>
                <a:latin typeface="Montserrat" pitchFamily="2" charset="0"/>
                <a:ea typeface="Montserrat Medium"/>
                <a:cs typeface="Montserrat Medium"/>
                <a:sym typeface="Montserrat Medium"/>
              </a:rPr>
              <a:t>Стоимость проекта</a:t>
            </a:r>
            <a:endParaRPr sz="2600" b="1" i="0" u="none" strike="noStrike" cap="none" dirty="0">
              <a:solidFill>
                <a:schemeClr val="dk1"/>
              </a:solidFill>
              <a:latin typeface="Montserrat" pitchFamily="2" charset="0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4" name="Google Shape;106;p15">
            <a:extLst>
              <a:ext uri="{FF2B5EF4-FFF2-40B4-BE49-F238E27FC236}">
                <a16:creationId xmlns:a16="http://schemas.microsoft.com/office/drawing/2014/main" id="{E6FA9F28-7484-4CEA-930C-F06329393E14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17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D3F3B2-2B83-9B02-5EB6-370E3D1696E8}"/>
              </a:ext>
            </a:extLst>
          </p:cNvPr>
          <p:cNvSpPr txBox="1"/>
          <p:nvPr/>
        </p:nvSpPr>
        <p:spPr>
          <a:xfrm>
            <a:off x="426681" y="6454127"/>
            <a:ext cx="609805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Институт математики </a:t>
            </a:r>
            <a:b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</a:br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 компьютерных технологий</a:t>
            </a:r>
            <a:endParaRPr lang="ru-RU" sz="1100" dirty="0">
              <a:latin typeface="Montserrat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85B489-3EFF-FB43-CCAB-DC29C28BF001}"/>
              </a:ext>
            </a:extLst>
          </p:cNvPr>
          <p:cNvSpPr txBox="1"/>
          <p:nvPr/>
        </p:nvSpPr>
        <p:spPr>
          <a:xfrm>
            <a:off x="275576" y="908375"/>
            <a:ext cx="5309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3C90DC"/>
              </a:buClr>
            </a:pPr>
            <a:endParaRPr lang="ru-RU" dirty="0">
              <a:effectLst/>
              <a:latin typeface="Montserrat" pitchFamily="2" charset="0"/>
            </a:endParaRPr>
          </a:p>
          <a:p>
            <a:pPr marL="342900" indent="-342900">
              <a:buClr>
                <a:srgbClr val="3C90DC"/>
              </a:buClr>
              <a:buFont typeface="+mj-lt"/>
              <a:buAutoNum type="arabicPeriod"/>
            </a:pPr>
            <a:endParaRPr lang="ru-RU" dirty="0"/>
          </a:p>
          <a:p>
            <a:pPr marL="342900" indent="-342900">
              <a:buClr>
                <a:srgbClr val="3C90DC"/>
              </a:buClr>
              <a:buFont typeface="+mj-lt"/>
              <a:buAutoNum type="arabicPeriod"/>
            </a:pPr>
            <a:endParaRPr lang="ru-RU" dirty="0"/>
          </a:p>
        </p:txBody>
      </p:sp>
      <p:pic>
        <p:nvPicPr>
          <p:cNvPr id="8" name="Google Shape;209;p30">
            <a:extLst>
              <a:ext uri="{FF2B5EF4-FFF2-40B4-BE49-F238E27FC236}">
                <a16:creationId xmlns:a16="http://schemas.microsoft.com/office/drawing/2014/main" id="{EF78581A-C838-2E46-8FCB-FD31CB37C1D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928" y="6517888"/>
            <a:ext cx="302210" cy="297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F0CE9C5-A218-43D1-8F3A-AFA9E74D32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9042" y="1220361"/>
            <a:ext cx="9873916" cy="4417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1255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67;p15">
            <a:extLst>
              <a:ext uri="{FF2B5EF4-FFF2-40B4-BE49-F238E27FC236}">
                <a16:creationId xmlns:a16="http://schemas.microsoft.com/office/drawing/2014/main" id="{647C30F4-4984-4A1E-8FEB-6CB697A1F9C3}"/>
              </a:ext>
            </a:extLst>
          </p:cNvPr>
          <p:cNvSpPr txBox="1"/>
          <p:nvPr/>
        </p:nvSpPr>
        <p:spPr>
          <a:xfrm>
            <a:off x="-1" y="280754"/>
            <a:ext cx="12192002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ru" sz="2600" b="1" i="0" u="none" strike="noStrike" cap="none" dirty="0">
                <a:solidFill>
                  <a:schemeClr val="dk1"/>
                </a:solidFill>
                <a:latin typeface="Montserrat" pitchFamily="2" charset="0"/>
                <a:ea typeface="Montserrat Medium"/>
                <a:cs typeface="Montserrat Medium"/>
                <a:sym typeface="Montserrat Medium"/>
              </a:rPr>
              <a:t>Выводы</a:t>
            </a:r>
            <a:endParaRPr sz="2600" b="1" i="0" u="none" strike="noStrike" cap="none" dirty="0">
              <a:solidFill>
                <a:schemeClr val="dk1"/>
              </a:solidFill>
              <a:latin typeface="Montserrat" pitchFamily="2" charset="0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4" name="Google Shape;106;p15">
            <a:extLst>
              <a:ext uri="{FF2B5EF4-FFF2-40B4-BE49-F238E27FC236}">
                <a16:creationId xmlns:a16="http://schemas.microsoft.com/office/drawing/2014/main" id="{E6FA9F28-7484-4CEA-930C-F06329393E14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18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Google Shape;209;p30">
            <a:extLst>
              <a:ext uri="{FF2B5EF4-FFF2-40B4-BE49-F238E27FC236}">
                <a16:creationId xmlns:a16="http://schemas.microsoft.com/office/drawing/2014/main" id="{BEC69882-0D38-036F-BF51-201866DF50D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4471" y="6520767"/>
            <a:ext cx="302210" cy="29760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D3F3B2-2B83-9B02-5EB6-370E3D1696E8}"/>
              </a:ext>
            </a:extLst>
          </p:cNvPr>
          <p:cNvSpPr txBox="1"/>
          <p:nvPr/>
        </p:nvSpPr>
        <p:spPr>
          <a:xfrm>
            <a:off x="426681" y="6454127"/>
            <a:ext cx="609805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Институт математики </a:t>
            </a:r>
            <a:b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</a:br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 компьютерных технологий</a:t>
            </a:r>
            <a:endParaRPr lang="ru-RU" sz="1100" dirty="0">
              <a:latin typeface="Montserrat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85B489-3EFF-FB43-CCAB-DC29C28BF001}"/>
              </a:ext>
            </a:extLst>
          </p:cNvPr>
          <p:cNvSpPr txBox="1"/>
          <p:nvPr/>
        </p:nvSpPr>
        <p:spPr>
          <a:xfrm>
            <a:off x="275576" y="908375"/>
            <a:ext cx="5309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3C90DC"/>
              </a:buClr>
            </a:pPr>
            <a:endParaRPr lang="ru-RU" dirty="0">
              <a:effectLst/>
              <a:latin typeface="Montserrat" pitchFamily="2" charset="0"/>
            </a:endParaRPr>
          </a:p>
          <a:p>
            <a:pPr marL="342900" indent="-342900">
              <a:buClr>
                <a:srgbClr val="3C90DC"/>
              </a:buClr>
              <a:buFont typeface="+mj-lt"/>
              <a:buAutoNum type="arabicPeriod"/>
            </a:pPr>
            <a:endParaRPr lang="ru-RU" dirty="0"/>
          </a:p>
          <a:p>
            <a:pPr marL="342900" indent="-342900">
              <a:buClr>
                <a:srgbClr val="3C90DC"/>
              </a:buClr>
              <a:buFont typeface="+mj-lt"/>
              <a:buAutoNum type="arabicPeriod"/>
            </a:pPr>
            <a:endParaRPr lang="ru-RU" dirty="0"/>
          </a:p>
        </p:txBody>
      </p:sp>
      <p:sp>
        <p:nvSpPr>
          <p:cNvPr id="2" name="Google Shape;161;p17">
            <a:extLst>
              <a:ext uri="{FF2B5EF4-FFF2-40B4-BE49-F238E27FC236}">
                <a16:creationId xmlns:a16="http://schemas.microsoft.com/office/drawing/2014/main" id="{B34A813F-E5DA-51D9-A34A-49853E79985B}"/>
              </a:ext>
            </a:extLst>
          </p:cNvPr>
          <p:cNvSpPr txBox="1"/>
          <p:nvPr/>
        </p:nvSpPr>
        <p:spPr>
          <a:xfrm>
            <a:off x="1448854" y="1549817"/>
            <a:ext cx="9294292" cy="3570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2200" b="1" dirty="0">
                <a:solidFill>
                  <a:srgbClr val="0070C0"/>
                </a:solidFill>
                <a:effectLst/>
                <a:latin typeface="Montserrat" panose="00000500000000000000" pitchFamily="2" charset="-52"/>
                <a:ea typeface="Times New Roman" panose="02020603050405020304" pitchFamily="18" charset="0"/>
              </a:rPr>
              <a:t>Исследование предприятия: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effectLst/>
                <a:latin typeface="Montserrat" panose="00000500000000000000" pitchFamily="2" charset="-52"/>
                <a:ea typeface="Times New Roman" panose="02020603050405020304" pitchFamily="18" charset="0"/>
              </a:rPr>
              <a:t>Выявлены проблемы в учёте, продажах и документообороте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effectLst/>
                <a:latin typeface="Montserrat" panose="00000500000000000000" pitchFamily="2" charset="-52"/>
                <a:ea typeface="Times New Roman" panose="02020603050405020304" pitchFamily="18" charset="0"/>
              </a:rPr>
              <a:t>Зафиксированы ограничения системы 1С Штрих-М</a:t>
            </a:r>
          </a:p>
          <a:p>
            <a:r>
              <a:rPr lang="ru-RU" sz="2200" b="1" dirty="0">
                <a:solidFill>
                  <a:srgbClr val="0070C0"/>
                </a:solidFill>
                <a:effectLst/>
                <a:latin typeface="Montserrat" panose="00000500000000000000" pitchFamily="2" charset="-52"/>
                <a:ea typeface="Times New Roman" panose="02020603050405020304" pitchFamily="18" charset="0"/>
              </a:rPr>
              <a:t>Обоснование проекта: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effectLst/>
                <a:latin typeface="Montserrat" panose="00000500000000000000" pitchFamily="2" charset="-52"/>
                <a:ea typeface="Times New Roman" panose="02020603050405020304" pitchFamily="18" charset="0"/>
              </a:rPr>
              <a:t>Подтверждена необходимость автоматизации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effectLst/>
                <a:latin typeface="Montserrat" panose="00000500000000000000" pitchFamily="2" charset="-52"/>
                <a:ea typeface="Times New Roman" panose="02020603050405020304" pitchFamily="18" charset="0"/>
              </a:rPr>
              <a:t>Сформирована задача и план внедрения системы</a:t>
            </a:r>
          </a:p>
          <a:p>
            <a:r>
              <a:rPr lang="ru-RU" sz="2200" b="1" dirty="0">
                <a:solidFill>
                  <a:srgbClr val="0070C0"/>
                </a:solidFill>
                <a:effectLst/>
                <a:latin typeface="Montserrat" panose="00000500000000000000" pitchFamily="2" charset="-52"/>
                <a:ea typeface="Times New Roman" panose="02020603050405020304" pitchFamily="18" charset="0"/>
              </a:rPr>
              <a:t>Оценка решения: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effectLst/>
                <a:latin typeface="Montserrat" panose="00000500000000000000" pitchFamily="2" charset="-52"/>
                <a:ea typeface="Times New Roman" panose="02020603050405020304" pitchFamily="18" charset="0"/>
              </a:rPr>
              <a:t>Разработка предлагаемого признана эффективной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effectLst/>
                <a:latin typeface="Montserrat" panose="00000500000000000000" pitchFamily="2" charset="-52"/>
                <a:ea typeface="Times New Roman" panose="02020603050405020304" pitchFamily="18" charset="0"/>
              </a:rPr>
              <a:t>Превосходит аналоги по показателю качества (JЭТУ = 4.74)</a:t>
            </a:r>
          </a:p>
        </p:txBody>
      </p:sp>
    </p:spTree>
    <p:extLst>
      <p:ext uri="{BB962C8B-B14F-4D97-AF65-F5344CB8AC3E}">
        <p14:creationId xmlns:p14="http://schemas.microsoft.com/office/powerpoint/2010/main" val="7198749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Рисунок 52">
            <a:extLst>
              <a:ext uri="{FF2B5EF4-FFF2-40B4-BE49-F238E27FC236}">
                <a16:creationId xmlns:a16="http://schemas.microsoft.com/office/drawing/2014/main" id="{23B25950-86D2-41AB-997C-781F3B45E8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3" y="0"/>
            <a:ext cx="12192002" cy="6858000"/>
          </a:xfrm>
          <a:prstGeom prst="rect">
            <a:avLst/>
          </a:prstGeom>
        </p:spPr>
      </p:pic>
      <p:sp>
        <p:nvSpPr>
          <p:cNvPr id="56" name="Google Shape;154;gb6f6fa0e72_1_0">
            <a:extLst>
              <a:ext uri="{FF2B5EF4-FFF2-40B4-BE49-F238E27FC236}">
                <a16:creationId xmlns:a16="http://schemas.microsoft.com/office/drawing/2014/main" id="{8D821B33-E5C9-4CB2-A886-A929CBF93160}"/>
              </a:ext>
            </a:extLst>
          </p:cNvPr>
          <p:cNvSpPr/>
          <p:nvPr/>
        </p:nvSpPr>
        <p:spPr>
          <a:xfrm rot="5400000">
            <a:off x="3467097" y="-162518"/>
            <a:ext cx="1133475" cy="8067679"/>
          </a:xfrm>
          <a:prstGeom prst="rect">
            <a:avLst/>
          </a:prstGeom>
          <a:solidFill>
            <a:srgbClr val="023A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Прямоугольник 57">
            <a:extLst>
              <a:ext uri="{FF2B5EF4-FFF2-40B4-BE49-F238E27FC236}">
                <a16:creationId xmlns:a16="http://schemas.microsoft.com/office/drawing/2014/main" id="{89755244-E690-4F68-8958-D1125360DB46}"/>
              </a:ext>
            </a:extLst>
          </p:cNvPr>
          <p:cNvSpPr/>
          <p:nvPr/>
        </p:nvSpPr>
        <p:spPr>
          <a:xfrm>
            <a:off x="671127" y="3528785"/>
            <a:ext cx="873004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3600" b="1" dirty="0">
                <a:solidFill>
                  <a:schemeClr val="bg1"/>
                </a:solidFill>
                <a:latin typeface="Montserrat" panose="00000500000000000000" pitchFamily="2" charset="-52"/>
                <a:ea typeface="Roboto" pitchFamily="2" charset="0"/>
                <a:sym typeface="Calibri"/>
              </a:rPr>
              <a:t>СПАСИБО ЗА ВНИМАНИЕ!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BDC8EF9-465A-48F1-9374-C6DBE96FE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7436" y="3304583"/>
            <a:ext cx="1358334" cy="84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867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67;p15">
            <a:extLst>
              <a:ext uri="{FF2B5EF4-FFF2-40B4-BE49-F238E27FC236}">
                <a16:creationId xmlns:a16="http://schemas.microsoft.com/office/drawing/2014/main" id="{647C30F4-4984-4A1E-8FEB-6CB697A1F9C3}"/>
              </a:ext>
            </a:extLst>
          </p:cNvPr>
          <p:cNvSpPr txBox="1"/>
          <p:nvPr/>
        </p:nvSpPr>
        <p:spPr>
          <a:xfrm>
            <a:off x="0" y="214114"/>
            <a:ext cx="12192000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ru" sz="2400" b="1" i="0" u="none" strike="noStrike" cap="none" dirty="0">
                <a:latin typeface="Montserrat" pitchFamily="2" charset="0"/>
                <a:ea typeface="Montserrat Medium"/>
                <a:cs typeface="Montserrat Medium"/>
                <a:sym typeface="Montserrat Medium"/>
              </a:rPr>
              <a:t>Объект и </a:t>
            </a:r>
            <a:r>
              <a:rPr lang="ru" sz="2600" b="1" i="0" u="none" strike="noStrike" cap="none" dirty="0">
                <a:latin typeface="Montserrat" pitchFamily="2" charset="0"/>
                <a:ea typeface="Montserrat Medium"/>
                <a:cs typeface="Montserrat Medium"/>
                <a:sym typeface="Montserrat Medium"/>
              </a:rPr>
              <a:t>предмет</a:t>
            </a:r>
            <a:r>
              <a:rPr lang="ru" sz="2400" b="1" i="0" u="none" strike="noStrike" cap="none" dirty="0">
                <a:latin typeface="Montserrat" pitchFamily="2" charset="0"/>
                <a:ea typeface="Montserrat Medium"/>
                <a:cs typeface="Montserrat Medium"/>
                <a:sym typeface="Montserrat Medium"/>
              </a:rPr>
              <a:t> исследования</a:t>
            </a:r>
            <a:endParaRPr sz="2400" b="1" i="0" u="none" strike="noStrike" cap="none" dirty="0">
              <a:latin typeface="Montserrat" pitchFamily="2" charset="0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4" name="Google Shape;106;p15">
            <a:extLst>
              <a:ext uri="{FF2B5EF4-FFF2-40B4-BE49-F238E27FC236}">
                <a16:creationId xmlns:a16="http://schemas.microsoft.com/office/drawing/2014/main" id="{E6FA9F28-7484-4CEA-930C-F06329393E14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solidFill>
                  <a:schemeClr val="tx1"/>
                </a:solidFill>
                <a:latin typeface="+mj-lt"/>
                <a:ea typeface="Montserrat"/>
                <a:cs typeface="Montserrat"/>
                <a:sym typeface="Montserrat"/>
              </a:rPr>
              <a:pPr/>
              <a:t>2</a:t>
            </a:fld>
            <a:endParaRPr lang="ru" sz="1000" dirty="0">
              <a:solidFill>
                <a:schemeClr val="tx1"/>
              </a:solidFill>
              <a:latin typeface="+mj-lt"/>
              <a:ea typeface="Montserrat"/>
              <a:cs typeface="Montserrat"/>
              <a:sym typeface="Montserrat"/>
            </a:endParaRPr>
          </a:p>
        </p:txBody>
      </p:sp>
      <p:sp>
        <p:nvSpPr>
          <p:cNvPr id="61" name="Google Shape;161;p17">
            <a:extLst>
              <a:ext uri="{FF2B5EF4-FFF2-40B4-BE49-F238E27FC236}">
                <a16:creationId xmlns:a16="http://schemas.microsoft.com/office/drawing/2014/main" id="{5BC53A23-7010-465E-A460-B545147EE951}"/>
              </a:ext>
            </a:extLst>
          </p:cNvPr>
          <p:cNvSpPr txBox="1"/>
          <p:nvPr/>
        </p:nvSpPr>
        <p:spPr>
          <a:xfrm>
            <a:off x="467645" y="2077517"/>
            <a:ext cx="5090939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02851" algn="just">
              <a:buClr>
                <a:srgbClr val="0074BD"/>
              </a:buClr>
              <a:buSzPts val="900"/>
            </a:pPr>
            <a:r>
              <a:rPr lang="ru-RU" sz="2000" dirty="0">
                <a:latin typeface="Montserrat" pitchFamily="2" charset="0"/>
                <a:ea typeface="Montserrat"/>
                <a:cs typeface="Montserrat"/>
                <a:sym typeface="Montserrat"/>
              </a:rPr>
              <a:t>Объектом исследования является предприятие ИП «Туровец», осуществляющее розничную торговую деятельность. </a:t>
            </a:r>
          </a:p>
        </p:txBody>
      </p:sp>
      <p:sp>
        <p:nvSpPr>
          <p:cNvPr id="63" name="Google Shape;157;p17">
            <a:extLst>
              <a:ext uri="{FF2B5EF4-FFF2-40B4-BE49-F238E27FC236}">
                <a16:creationId xmlns:a16="http://schemas.microsoft.com/office/drawing/2014/main" id="{ADE659F1-CA15-4B42-9277-50686A2E957D}"/>
              </a:ext>
            </a:extLst>
          </p:cNvPr>
          <p:cNvSpPr/>
          <p:nvPr/>
        </p:nvSpPr>
        <p:spPr>
          <a:xfrm>
            <a:off x="780466" y="1515026"/>
            <a:ext cx="1379631" cy="562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>
              <a:buSzPts val="1400"/>
            </a:pPr>
            <a:r>
              <a:rPr lang="ru-RU" sz="2200" b="1" dirty="0">
                <a:solidFill>
                  <a:srgbClr val="0070C0"/>
                </a:solidFill>
                <a:latin typeface="Montserrat" pitchFamily="2" charset="0"/>
                <a:ea typeface="Montserrat"/>
                <a:cs typeface="Montserrat"/>
                <a:sym typeface="Montserrat"/>
              </a:rPr>
              <a:t>Объект</a:t>
            </a:r>
          </a:p>
        </p:txBody>
      </p:sp>
      <p:sp>
        <p:nvSpPr>
          <p:cNvPr id="67" name="Google Shape;161;p17">
            <a:extLst>
              <a:ext uri="{FF2B5EF4-FFF2-40B4-BE49-F238E27FC236}">
                <a16:creationId xmlns:a16="http://schemas.microsoft.com/office/drawing/2014/main" id="{DD5BA1F2-2DC2-4B6C-9380-866670FC302D}"/>
              </a:ext>
            </a:extLst>
          </p:cNvPr>
          <p:cNvSpPr txBox="1"/>
          <p:nvPr/>
        </p:nvSpPr>
        <p:spPr>
          <a:xfrm>
            <a:off x="6196263" y="2077517"/>
            <a:ext cx="4818924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02851" lvl="0" algn="just">
              <a:buClr>
                <a:srgbClr val="0074BD"/>
              </a:buClr>
              <a:buSzPts val="900"/>
            </a:pPr>
            <a:r>
              <a:rPr lang="ru-RU" sz="2000" dirty="0">
                <a:latin typeface="Montserrat" pitchFamily="2" charset="0"/>
              </a:rPr>
              <a:t>Процесс учёта и реализации товаров в розничной торговле с использованием программного продукта.</a:t>
            </a:r>
            <a:endParaRPr lang="ru-RU" sz="2000" dirty="0">
              <a:latin typeface="Montserrat" pitchFamily="2" charset="0"/>
              <a:sym typeface="Montserrat"/>
            </a:endParaRPr>
          </a:p>
        </p:txBody>
      </p:sp>
      <p:sp>
        <p:nvSpPr>
          <p:cNvPr id="68" name="Google Shape;157;p17">
            <a:extLst>
              <a:ext uri="{FF2B5EF4-FFF2-40B4-BE49-F238E27FC236}">
                <a16:creationId xmlns:a16="http://schemas.microsoft.com/office/drawing/2014/main" id="{21B4D64B-0AC6-4F87-81EB-71353970C804}"/>
              </a:ext>
            </a:extLst>
          </p:cNvPr>
          <p:cNvSpPr/>
          <p:nvPr/>
        </p:nvSpPr>
        <p:spPr>
          <a:xfrm>
            <a:off x="6510811" y="1515026"/>
            <a:ext cx="2016602" cy="562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>
              <a:buSzPts val="1400"/>
            </a:pPr>
            <a:r>
              <a:rPr lang="ru-RU" sz="2200" b="1" dirty="0">
                <a:solidFill>
                  <a:srgbClr val="0070C0"/>
                </a:solidFill>
                <a:latin typeface="Montserrat" pitchFamily="2" charset="0"/>
                <a:ea typeface="Montserrat"/>
                <a:cs typeface="Montserrat"/>
                <a:sym typeface="Montserrat"/>
              </a:rPr>
              <a:t>Предмет</a:t>
            </a:r>
          </a:p>
        </p:txBody>
      </p:sp>
      <p:cxnSp>
        <p:nvCxnSpPr>
          <p:cNvPr id="71" name="Google Shape;125;p16">
            <a:extLst>
              <a:ext uri="{FF2B5EF4-FFF2-40B4-BE49-F238E27FC236}">
                <a16:creationId xmlns:a16="http://schemas.microsoft.com/office/drawing/2014/main" id="{0055BC47-01BF-4272-8F0A-423B580A7F8B}"/>
              </a:ext>
            </a:extLst>
          </p:cNvPr>
          <p:cNvCxnSpPr>
            <a:cxnSpLocks/>
          </p:cNvCxnSpPr>
          <p:nvPr/>
        </p:nvCxnSpPr>
        <p:spPr>
          <a:xfrm>
            <a:off x="5954123" y="1598258"/>
            <a:ext cx="0" cy="488288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</p:cxnSp>
      <p:pic>
        <p:nvPicPr>
          <p:cNvPr id="3" name="Google Shape;209;p30">
            <a:extLst>
              <a:ext uri="{FF2B5EF4-FFF2-40B4-BE49-F238E27FC236}">
                <a16:creationId xmlns:a16="http://schemas.microsoft.com/office/drawing/2014/main" id="{BEC69882-0D38-036F-BF51-201866DF50D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4471" y="6520767"/>
            <a:ext cx="302210" cy="29760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D3F3B2-2B83-9B02-5EB6-370E3D1696E8}"/>
              </a:ext>
            </a:extLst>
          </p:cNvPr>
          <p:cNvSpPr txBox="1"/>
          <p:nvPr/>
        </p:nvSpPr>
        <p:spPr>
          <a:xfrm>
            <a:off x="426681" y="6454127"/>
            <a:ext cx="609805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" sz="1100" i="1" dirty="0">
                <a:latin typeface="Montserrat" pitchFamily="2" charset="0"/>
                <a:sym typeface="Arial Narrow"/>
              </a:rPr>
              <a:t>Институт математики </a:t>
            </a:r>
            <a:br>
              <a:rPr lang="ru" sz="1100" i="1" dirty="0">
                <a:latin typeface="Montserrat" pitchFamily="2" charset="0"/>
                <a:sym typeface="Arial Narrow"/>
              </a:rPr>
            </a:br>
            <a:r>
              <a:rPr lang="ru" sz="1100" i="1" dirty="0">
                <a:latin typeface="Montserrat" pitchFamily="2" charset="0"/>
                <a:sym typeface="Arial Narrow"/>
              </a:rPr>
              <a:t>и компьютерных технологий</a:t>
            </a:r>
            <a:endParaRPr lang="ru-RU" sz="11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5509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67;p15">
            <a:extLst>
              <a:ext uri="{FF2B5EF4-FFF2-40B4-BE49-F238E27FC236}">
                <a16:creationId xmlns:a16="http://schemas.microsoft.com/office/drawing/2014/main" id="{647C30F4-4984-4A1E-8FEB-6CB697A1F9C3}"/>
              </a:ext>
            </a:extLst>
          </p:cNvPr>
          <p:cNvSpPr txBox="1"/>
          <p:nvPr/>
        </p:nvSpPr>
        <p:spPr>
          <a:xfrm>
            <a:off x="0" y="216181"/>
            <a:ext cx="12192000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ru" sz="2600" b="1" i="0" u="none" strike="noStrike" cap="none" dirty="0">
                <a:latin typeface="Montserrat" pitchFamily="2" charset="0"/>
                <a:ea typeface="Montserrat Medium"/>
                <a:cs typeface="Montserrat Medium"/>
                <a:sym typeface="Montserrat Medium"/>
              </a:rPr>
              <a:t>Цели и задачи </a:t>
            </a:r>
            <a:endParaRPr sz="2600" b="1" i="0" u="none" strike="noStrike" cap="none" dirty="0">
              <a:latin typeface="Montserrat" pitchFamily="2" charset="0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4" name="Google Shape;106;p15">
            <a:extLst>
              <a:ext uri="{FF2B5EF4-FFF2-40B4-BE49-F238E27FC236}">
                <a16:creationId xmlns:a16="http://schemas.microsoft.com/office/drawing/2014/main" id="{E6FA9F28-7484-4CEA-930C-F06329393E14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solidFill>
                  <a:schemeClr val="tx1"/>
                </a:solidFill>
                <a:latin typeface="+mj-lt"/>
                <a:ea typeface="Montserrat"/>
                <a:cs typeface="Montserrat"/>
                <a:sym typeface="Montserrat"/>
              </a:rPr>
              <a:pPr/>
              <a:t>3</a:t>
            </a:fld>
            <a:endParaRPr lang="ru" sz="1000" dirty="0">
              <a:solidFill>
                <a:schemeClr val="tx1"/>
              </a:solidFill>
              <a:latin typeface="+mj-lt"/>
              <a:ea typeface="Montserrat"/>
              <a:cs typeface="Montserrat"/>
              <a:sym typeface="Montserrat"/>
            </a:endParaRPr>
          </a:p>
        </p:txBody>
      </p:sp>
      <p:sp>
        <p:nvSpPr>
          <p:cNvPr id="61" name="Google Shape;161;p17">
            <a:extLst>
              <a:ext uri="{FF2B5EF4-FFF2-40B4-BE49-F238E27FC236}">
                <a16:creationId xmlns:a16="http://schemas.microsoft.com/office/drawing/2014/main" id="{5BC53A23-7010-465E-A460-B545147EE951}"/>
              </a:ext>
            </a:extLst>
          </p:cNvPr>
          <p:cNvSpPr txBox="1"/>
          <p:nvPr/>
        </p:nvSpPr>
        <p:spPr>
          <a:xfrm>
            <a:off x="407837" y="2047870"/>
            <a:ext cx="4989600" cy="754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effectLst/>
                <a:latin typeface="Montserrat" panose="00000500000000000000" pitchFamily="2" charset="-52"/>
                <a:ea typeface="Times New Roman" panose="02020603050405020304" pitchFamily="18" charset="0"/>
              </a:rPr>
              <a:t>Выявить проблемы бизнес-процессов ИП «Туровец» и выбрать способ их решения</a:t>
            </a:r>
          </a:p>
        </p:txBody>
      </p:sp>
      <p:sp>
        <p:nvSpPr>
          <p:cNvPr id="63" name="Google Shape;157;p17">
            <a:extLst>
              <a:ext uri="{FF2B5EF4-FFF2-40B4-BE49-F238E27FC236}">
                <a16:creationId xmlns:a16="http://schemas.microsoft.com/office/drawing/2014/main" id="{ADE659F1-CA15-4B42-9277-50686A2E957D}"/>
              </a:ext>
            </a:extLst>
          </p:cNvPr>
          <p:cNvSpPr/>
          <p:nvPr/>
        </p:nvSpPr>
        <p:spPr>
          <a:xfrm>
            <a:off x="426681" y="1534126"/>
            <a:ext cx="5323553" cy="562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>
              <a:buSzPts val="1400"/>
            </a:pPr>
            <a:r>
              <a:rPr lang="ru-RU" b="1" dirty="0">
                <a:solidFill>
                  <a:srgbClr val="0070C0"/>
                </a:solidFill>
                <a:latin typeface="Montserrat" pitchFamily="2" charset="0"/>
                <a:ea typeface="Montserrat"/>
                <a:cs typeface="Montserrat"/>
                <a:sym typeface="Montserrat"/>
              </a:rPr>
              <a:t>Цель</a:t>
            </a:r>
          </a:p>
        </p:txBody>
      </p:sp>
      <p:sp>
        <p:nvSpPr>
          <p:cNvPr id="67" name="Google Shape;161;p17">
            <a:extLst>
              <a:ext uri="{FF2B5EF4-FFF2-40B4-BE49-F238E27FC236}">
                <a16:creationId xmlns:a16="http://schemas.microsoft.com/office/drawing/2014/main" id="{DD5BA1F2-2DC2-4B6C-9380-866670FC302D}"/>
              </a:ext>
            </a:extLst>
          </p:cNvPr>
          <p:cNvSpPr txBox="1"/>
          <p:nvPr/>
        </p:nvSpPr>
        <p:spPr>
          <a:xfrm>
            <a:off x="6067815" y="2001703"/>
            <a:ext cx="4989600" cy="3354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just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ru-RU" sz="1600" dirty="0">
                <a:effectLst/>
                <a:latin typeface="Montserrat" panose="00000500000000000000" pitchFamily="2" charset="-52"/>
                <a:ea typeface="Times New Roman" panose="02020603050405020304" pitchFamily="18" charset="0"/>
              </a:rPr>
              <a:t>Анализ технико-экономических характеристик предприятия.</a:t>
            </a:r>
          </a:p>
          <a:p>
            <a:pPr marL="285750" lvl="0" indent="-285750" algn="just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ru-RU" sz="1600" dirty="0">
                <a:effectLst/>
                <a:latin typeface="Montserrat" panose="00000500000000000000" pitchFamily="2" charset="-52"/>
                <a:ea typeface="Times New Roman" panose="02020603050405020304" pitchFamily="18" charset="0"/>
              </a:rPr>
              <a:t>Построение модели бизнес-процессов.</a:t>
            </a:r>
          </a:p>
          <a:p>
            <a:pPr marL="285750" lvl="0" indent="-285750" algn="just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ru-RU" sz="1600" dirty="0">
                <a:effectLst/>
                <a:latin typeface="Montserrat" panose="00000500000000000000" pitchFamily="2" charset="-52"/>
                <a:ea typeface="Times New Roman" panose="02020603050405020304" pitchFamily="18" charset="0"/>
              </a:rPr>
              <a:t>Идентификация узких мест и рисков существующей системы учёта.</a:t>
            </a:r>
          </a:p>
          <a:p>
            <a:pPr marL="285750" lvl="0" indent="-285750" algn="just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ru-RU" sz="1600" dirty="0">
                <a:effectLst/>
                <a:latin typeface="Montserrat" panose="00000500000000000000" pitchFamily="2" charset="-52"/>
                <a:ea typeface="Times New Roman" panose="02020603050405020304" pitchFamily="18" charset="0"/>
              </a:rPr>
              <a:t>Изучение и сравнение альтернативных программных продуктов.</a:t>
            </a:r>
          </a:p>
          <a:p>
            <a:pPr marL="285750" lvl="0" indent="-285750" algn="just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ru-RU" sz="1600" dirty="0">
                <a:effectLst/>
                <a:latin typeface="Montserrat" panose="00000500000000000000" pitchFamily="2" charset="-52"/>
                <a:ea typeface="Times New Roman" panose="02020603050405020304" pitchFamily="18" charset="0"/>
              </a:rPr>
              <a:t>Постановка задачи автоматизации с учётом специфики предприятия.</a:t>
            </a:r>
          </a:p>
          <a:p>
            <a:pPr marL="285750" lvl="0" indent="-285750" algn="just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ru-RU" sz="1600" dirty="0">
                <a:effectLst/>
                <a:latin typeface="Montserrat" panose="00000500000000000000" pitchFamily="2" charset="-52"/>
                <a:ea typeface="Times New Roman" panose="02020603050405020304" pitchFamily="18" charset="0"/>
              </a:rPr>
              <a:t>Планирование этапов разработки и внедрения системы.</a:t>
            </a:r>
          </a:p>
        </p:txBody>
      </p:sp>
      <p:sp>
        <p:nvSpPr>
          <p:cNvPr id="68" name="Google Shape;157;p17">
            <a:extLst>
              <a:ext uri="{FF2B5EF4-FFF2-40B4-BE49-F238E27FC236}">
                <a16:creationId xmlns:a16="http://schemas.microsoft.com/office/drawing/2014/main" id="{21B4D64B-0AC6-4F87-81EB-71353970C804}"/>
              </a:ext>
            </a:extLst>
          </p:cNvPr>
          <p:cNvSpPr/>
          <p:nvPr/>
        </p:nvSpPr>
        <p:spPr>
          <a:xfrm>
            <a:off x="6067815" y="1534127"/>
            <a:ext cx="5560874" cy="562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>
              <a:buSzPts val="1400"/>
            </a:pPr>
            <a:r>
              <a:rPr lang="ru-RU" b="1" dirty="0">
                <a:solidFill>
                  <a:srgbClr val="0070C0"/>
                </a:solidFill>
                <a:latin typeface="Montserrat" pitchFamily="2" charset="0"/>
                <a:ea typeface="Montserrat"/>
                <a:cs typeface="Montserrat"/>
                <a:sym typeface="Montserrat"/>
              </a:rPr>
              <a:t>Задачи:</a:t>
            </a:r>
          </a:p>
        </p:txBody>
      </p:sp>
      <p:cxnSp>
        <p:nvCxnSpPr>
          <p:cNvPr id="71" name="Google Shape;125;p16">
            <a:extLst>
              <a:ext uri="{FF2B5EF4-FFF2-40B4-BE49-F238E27FC236}">
                <a16:creationId xmlns:a16="http://schemas.microsoft.com/office/drawing/2014/main" id="{0055BC47-01BF-4272-8F0A-423B580A7F8B}"/>
              </a:ext>
            </a:extLst>
          </p:cNvPr>
          <p:cNvCxnSpPr>
            <a:cxnSpLocks/>
          </p:cNvCxnSpPr>
          <p:nvPr/>
        </p:nvCxnSpPr>
        <p:spPr>
          <a:xfrm>
            <a:off x="5954123" y="1598258"/>
            <a:ext cx="0" cy="488288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</p:cxnSp>
      <p:pic>
        <p:nvPicPr>
          <p:cNvPr id="3" name="Google Shape;209;p30">
            <a:extLst>
              <a:ext uri="{FF2B5EF4-FFF2-40B4-BE49-F238E27FC236}">
                <a16:creationId xmlns:a16="http://schemas.microsoft.com/office/drawing/2014/main" id="{BEC69882-0D38-036F-BF51-201866DF50D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4471" y="6520767"/>
            <a:ext cx="302210" cy="29760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D3F3B2-2B83-9B02-5EB6-370E3D1696E8}"/>
              </a:ext>
            </a:extLst>
          </p:cNvPr>
          <p:cNvSpPr txBox="1"/>
          <p:nvPr/>
        </p:nvSpPr>
        <p:spPr>
          <a:xfrm>
            <a:off x="426681" y="6454127"/>
            <a:ext cx="609805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" sz="1100" i="1" dirty="0">
                <a:latin typeface="Montserrat" pitchFamily="2" charset="0"/>
                <a:sym typeface="Arial Narrow"/>
              </a:rPr>
              <a:t>Институт математики </a:t>
            </a:r>
            <a:br>
              <a:rPr lang="ru" sz="1100" i="1" dirty="0">
                <a:latin typeface="Montserrat" pitchFamily="2" charset="0"/>
                <a:sym typeface="Arial Narrow"/>
              </a:rPr>
            </a:br>
            <a:r>
              <a:rPr lang="ru" sz="1100" i="1" dirty="0">
                <a:latin typeface="Montserrat" pitchFamily="2" charset="0"/>
                <a:sym typeface="Arial Narrow"/>
              </a:rPr>
              <a:t>и компьютерных технологий</a:t>
            </a:r>
            <a:endParaRPr lang="ru-RU" sz="11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9805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67;p15">
            <a:extLst>
              <a:ext uri="{FF2B5EF4-FFF2-40B4-BE49-F238E27FC236}">
                <a16:creationId xmlns:a16="http://schemas.microsoft.com/office/drawing/2014/main" id="{647C30F4-4984-4A1E-8FEB-6CB697A1F9C3}"/>
              </a:ext>
            </a:extLst>
          </p:cNvPr>
          <p:cNvSpPr txBox="1"/>
          <p:nvPr/>
        </p:nvSpPr>
        <p:spPr>
          <a:xfrm>
            <a:off x="0" y="191307"/>
            <a:ext cx="12192000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ru" sz="2600" b="1" i="0" u="none" strike="noStrike" cap="none" dirty="0">
                <a:solidFill>
                  <a:schemeClr val="dk1"/>
                </a:solidFill>
                <a:latin typeface="Montserrat" pitchFamily="2" charset="0"/>
                <a:ea typeface="Montserrat Medium"/>
                <a:cs typeface="Montserrat Medium"/>
                <a:sym typeface="Montserrat Medium"/>
              </a:rPr>
              <a:t>Характеристика</a:t>
            </a:r>
            <a:r>
              <a:rPr lang="ru" sz="2400" b="1" i="0" u="none" strike="noStrike" cap="none" dirty="0">
                <a:solidFill>
                  <a:schemeClr val="dk1"/>
                </a:solidFill>
                <a:latin typeface="Montserrat" pitchFamily="2" charset="0"/>
                <a:ea typeface="Montserrat Medium"/>
                <a:cs typeface="Montserrat Medium"/>
                <a:sym typeface="Montserrat Medium"/>
              </a:rPr>
              <a:t> предприятия</a:t>
            </a:r>
            <a:endParaRPr sz="2400" b="1" i="0" u="none" strike="noStrike" cap="none" dirty="0">
              <a:solidFill>
                <a:schemeClr val="dk1"/>
              </a:solidFill>
              <a:latin typeface="Montserrat" pitchFamily="2" charset="0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4" name="Google Shape;106;p15">
            <a:extLst>
              <a:ext uri="{FF2B5EF4-FFF2-40B4-BE49-F238E27FC236}">
                <a16:creationId xmlns:a16="http://schemas.microsoft.com/office/drawing/2014/main" id="{E6FA9F28-7484-4CEA-930C-F06329393E14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4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Google Shape;209;p30">
            <a:extLst>
              <a:ext uri="{FF2B5EF4-FFF2-40B4-BE49-F238E27FC236}">
                <a16:creationId xmlns:a16="http://schemas.microsoft.com/office/drawing/2014/main" id="{BEC69882-0D38-036F-BF51-201866DF50D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4471" y="6520767"/>
            <a:ext cx="302210" cy="29760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D3F3B2-2B83-9B02-5EB6-370E3D1696E8}"/>
              </a:ext>
            </a:extLst>
          </p:cNvPr>
          <p:cNvSpPr txBox="1"/>
          <p:nvPr/>
        </p:nvSpPr>
        <p:spPr>
          <a:xfrm>
            <a:off x="426681" y="6454127"/>
            <a:ext cx="609805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Институт математики </a:t>
            </a:r>
            <a:b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</a:br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 компьютерных технологий</a:t>
            </a:r>
            <a:endParaRPr lang="ru-RU" sz="1100" dirty="0">
              <a:latin typeface="Montserrat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8FD435-A619-658B-9770-BB20910CB451}"/>
              </a:ext>
            </a:extLst>
          </p:cNvPr>
          <p:cNvSpPr txBox="1"/>
          <p:nvPr/>
        </p:nvSpPr>
        <p:spPr>
          <a:xfrm>
            <a:off x="1381053" y="1320603"/>
            <a:ext cx="94298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ru-RU" sz="2000" b="1" dirty="0">
                <a:latin typeface="Montserrat" panose="00000500000000000000" pitchFamily="2" charset="-52"/>
                <a:ea typeface="Times New Roman" panose="02020603050405020304" pitchFamily="18" charset="0"/>
              </a:rPr>
              <a:t>Наименование: </a:t>
            </a:r>
            <a:r>
              <a:rPr lang="ru-RU" sz="2000" dirty="0">
                <a:latin typeface="Montserrat" panose="00000500000000000000" pitchFamily="2" charset="-52"/>
                <a:ea typeface="Times New Roman" panose="02020603050405020304" pitchFamily="18" charset="0"/>
              </a:rPr>
              <a:t>Индивидуальный предприниматель «Туровец А. В.»</a:t>
            </a:r>
          </a:p>
          <a:p>
            <a:pPr algn="just">
              <a:spcAft>
                <a:spcPts val="600"/>
              </a:spcAft>
            </a:pPr>
            <a:r>
              <a:rPr lang="ru-RU" sz="2000" b="1" dirty="0">
                <a:latin typeface="Montserrat" panose="00000500000000000000" pitchFamily="2" charset="-52"/>
                <a:ea typeface="Times New Roman" panose="02020603050405020304" pitchFamily="18" charset="0"/>
              </a:rPr>
              <a:t>Сфера деятельности: </a:t>
            </a:r>
            <a:r>
              <a:rPr lang="ru-RU" sz="2000" dirty="0">
                <a:latin typeface="Montserrat" panose="00000500000000000000" pitchFamily="2" charset="-52"/>
                <a:ea typeface="Times New Roman" panose="02020603050405020304" pitchFamily="18" charset="0"/>
              </a:rPr>
              <a:t>Розничная торговля спортивными товарами — экипировка, одежда, аксессуары, спортивное питание</a:t>
            </a:r>
          </a:p>
          <a:p>
            <a:pPr algn="just">
              <a:spcAft>
                <a:spcPts val="600"/>
              </a:spcAft>
            </a:pPr>
            <a:r>
              <a:rPr lang="ru-RU" sz="2000" b="1" dirty="0">
                <a:latin typeface="Montserrat" panose="00000500000000000000" pitchFamily="2" charset="-52"/>
                <a:ea typeface="Times New Roman" panose="02020603050405020304" pitchFamily="18" charset="0"/>
              </a:rPr>
              <a:t>Торговая сеть: </a:t>
            </a:r>
            <a:r>
              <a:rPr lang="ru-RU" sz="2000" dirty="0">
                <a:latin typeface="Montserrat" panose="00000500000000000000" pitchFamily="2" charset="-52"/>
                <a:ea typeface="Times New Roman" panose="02020603050405020304" pitchFamily="18" charset="0"/>
              </a:rPr>
              <a:t>2 физические точки </a:t>
            </a:r>
            <a:r>
              <a:rPr lang="en-US" sz="2000" dirty="0">
                <a:latin typeface="Montserrat" panose="00000500000000000000" pitchFamily="2" charset="-52"/>
                <a:ea typeface="Times New Roman" panose="02020603050405020304" pitchFamily="18" charset="0"/>
              </a:rPr>
              <a:t>(</a:t>
            </a:r>
            <a:r>
              <a:rPr lang="ru-RU" sz="2000" dirty="0">
                <a:latin typeface="Montserrat" panose="00000500000000000000" pitchFamily="2" charset="-52"/>
                <a:ea typeface="Times New Roman" panose="02020603050405020304" pitchFamily="18" charset="0"/>
              </a:rPr>
              <a:t>во Владивостоке и Артёме</a:t>
            </a:r>
            <a:r>
              <a:rPr lang="en-US" sz="2000" dirty="0">
                <a:latin typeface="Montserrat" panose="00000500000000000000" pitchFamily="2" charset="-52"/>
                <a:ea typeface="Times New Roman" panose="02020603050405020304" pitchFamily="18" charset="0"/>
              </a:rPr>
              <a:t>)</a:t>
            </a:r>
            <a:r>
              <a:rPr lang="ru-RU" sz="2000" dirty="0">
                <a:latin typeface="Montserrat" panose="00000500000000000000" pitchFamily="2" charset="-52"/>
                <a:ea typeface="Times New Roman" panose="02020603050405020304" pitchFamily="18" charset="0"/>
              </a:rPr>
              <a:t>. </a:t>
            </a:r>
            <a:endParaRPr lang="en-US" sz="2000" dirty="0">
              <a:latin typeface="Montserrat" panose="00000500000000000000" pitchFamily="2" charset="-52"/>
              <a:ea typeface="Times New Roman" panose="02020603050405020304" pitchFamily="18" charset="0"/>
            </a:endParaRPr>
          </a:p>
          <a:p>
            <a:pPr algn="just">
              <a:spcAft>
                <a:spcPts val="600"/>
              </a:spcAft>
            </a:pPr>
            <a:r>
              <a:rPr lang="ru-RU" sz="2000" dirty="0">
                <a:latin typeface="Montserrat" panose="00000500000000000000" pitchFamily="2" charset="-52"/>
                <a:ea typeface="Times New Roman" panose="02020603050405020304" pitchFamily="18" charset="0"/>
              </a:rPr>
              <a:t>Магазин и склад объединены в одном помещении</a:t>
            </a:r>
          </a:p>
          <a:p>
            <a:pPr algn="just">
              <a:spcAft>
                <a:spcPts val="600"/>
              </a:spcAft>
            </a:pPr>
            <a:r>
              <a:rPr lang="ru-RU" sz="2000" b="1" dirty="0">
                <a:latin typeface="Montserrat" panose="00000500000000000000" pitchFamily="2" charset="-52"/>
                <a:ea typeface="Times New Roman" panose="02020603050405020304" pitchFamily="18" charset="0"/>
              </a:rPr>
              <a:t>Текущая система: </a:t>
            </a:r>
          </a:p>
          <a:p>
            <a:pPr marL="285750" indent="-2857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latin typeface="Montserrat" panose="00000500000000000000" pitchFamily="2" charset="-52"/>
                <a:ea typeface="Times New Roman" panose="02020603050405020304" pitchFamily="18" charset="0"/>
              </a:rPr>
              <a:t>Учет — в 1С Штрих-М</a:t>
            </a:r>
          </a:p>
          <a:p>
            <a:pPr marL="285750" indent="-2857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latin typeface="Montserrat" panose="00000500000000000000" pitchFamily="2" charset="-52"/>
                <a:ea typeface="Times New Roman" panose="02020603050405020304" pitchFamily="18" charset="0"/>
              </a:rPr>
              <a:t>Документооборот — через Excel и </a:t>
            </a:r>
            <a:r>
              <a:rPr lang="ru-RU" sz="2000" dirty="0" err="1">
                <a:latin typeface="Montserrat" panose="00000500000000000000" pitchFamily="2" charset="-52"/>
                <a:ea typeface="Times New Roman" panose="02020603050405020304" pitchFamily="18" charset="0"/>
              </a:rPr>
              <a:t>Диадок</a:t>
            </a:r>
            <a:endParaRPr lang="en-US" sz="2000" dirty="0">
              <a:latin typeface="Montserrat" panose="00000500000000000000" pitchFamily="2" charset="-52"/>
              <a:ea typeface="Times New Roman" panose="02020603050405020304" pitchFamily="18" charset="0"/>
            </a:endParaRPr>
          </a:p>
          <a:p>
            <a:pPr marL="285750" indent="-2857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latin typeface="Montserrat" panose="00000500000000000000" pitchFamily="2" charset="-52"/>
                <a:ea typeface="Times New Roman" panose="02020603050405020304" pitchFamily="18" charset="0"/>
              </a:rPr>
              <a:t>Онлайн-торговля</a:t>
            </a:r>
            <a:r>
              <a:rPr lang="en-US" sz="2000" dirty="0">
                <a:latin typeface="Montserrat" panose="00000500000000000000" pitchFamily="2" charset="-52"/>
                <a:ea typeface="Times New Roman" panose="02020603050405020304" pitchFamily="18" charset="0"/>
              </a:rPr>
              <a:t> </a:t>
            </a:r>
            <a:r>
              <a:rPr lang="ru-RU" sz="2000" dirty="0">
                <a:latin typeface="Montserrat" panose="00000500000000000000" pitchFamily="2" charset="-52"/>
                <a:ea typeface="Times New Roman" panose="02020603050405020304" pitchFamily="18" charset="0"/>
              </a:rPr>
              <a:t>— отсутствует</a:t>
            </a:r>
            <a:endParaRPr lang="en-US" sz="2000" dirty="0">
              <a:latin typeface="Montserrat" panose="00000500000000000000" pitchFamily="2" charset="-52"/>
              <a:ea typeface="Times New Roman" panose="02020603050405020304" pitchFamily="18" charset="0"/>
            </a:endParaRPr>
          </a:p>
          <a:p>
            <a:pPr marL="285750" indent="-2857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latin typeface="Montserrat" panose="00000500000000000000" pitchFamily="2" charset="-52"/>
                <a:ea typeface="Times New Roman" panose="02020603050405020304" pitchFamily="18" charset="0"/>
              </a:rPr>
              <a:t>Обмен данными между точками — вручную</a:t>
            </a:r>
            <a:endParaRPr lang="en-US" sz="2000" dirty="0">
              <a:latin typeface="Montserrat" panose="00000500000000000000" pitchFamily="2" charset="-52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083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67;p15">
            <a:extLst>
              <a:ext uri="{FF2B5EF4-FFF2-40B4-BE49-F238E27FC236}">
                <a16:creationId xmlns:a16="http://schemas.microsoft.com/office/drawing/2014/main" id="{647C30F4-4984-4A1E-8FEB-6CB697A1F9C3}"/>
              </a:ext>
            </a:extLst>
          </p:cNvPr>
          <p:cNvSpPr txBox="1"/>
          <p:nvPr/>
        </p:nvSpPr>
        <p:spPr>
          <a:xfrm>
            <a:off x="1" y="215010"/>
            <a:ext cx="12192000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ru" sz="2600" b="1" i="0" u="none" strike="noStrike" cap="none" dirty="0">
                <a:solidFill>
                  <a:schemeClr val="dk1"/>
                </a:solidFill>
                <a:latin typeface="Montserrat" pitchFamily="2" charset="0"/>
                <a:ea typeface="Montserrat Medium"/>
                <a:cs typeface="Montserrat Medium"/>
                <a:sym typeface="Montserrat Medium"/>
              </a:rPr>
              <a:t>Организационная структура предприятия</a:t>
            </a:r>
            <a:endParaRPr sz="2600" b="1" i="0" u="none" strike="noStrike" cap="none" dirty="0">
              <a:solidFill>
                <a:schemeClr val="dk1"/>
              </a:solidFill>
              <a:latin typeface="Montserrat" pitchFamily="2" charset="0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4" name="Google Shape;106;p15">
            <a:extLst>
              <a:ext uri="{FF2B5EF4-FFF2-40B4-BE49-F238E27FC236}">
                <a16:creationId xmlns:a16="http://schemas.microsoft.com/office/drawing/2014/main" id="{E6FA9F28-7484-4CEA-930C-F06329393E14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5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Google Shape;209;p30">
            <a:extLst>
              <a:ext uri="{FF2B5EF4-FFF2-40B4-BE49-F238E27FC236}">
                <a16:creationId xmlns:a16="http://schemas.microsoft.com/office/drawing/2014/main" id="{BEC69882-0D38-036F-BF51-201866DF50D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4471" y="6520767"/>
            <a:ext cx="302210" cy="29760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D3F3B2-2B83-9B02-5EB6-370E3D1696E8}"/>
              </a:ext>
            </a:extLst>
          </p:cNvPr>
          <p:cNvSpPr txBox="1"/>
          <p:nvPr/>
        </p:nvSpPr>
        <p:spPr>
          <a:xfrm>
            <a:off x="426681" y="6454127"/>
            <a:ext cx="609805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Институт математики </a:t>
            </a:r>
            <a:b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</a:br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 компьютерных технологий</a:t>
            </a:r>
            <a:endParaRPr lang="ru-RU" sz="1100" dirty="0">
              <a:latin typeface="Montserrat" pitchFamily="2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A65D0F6-96B6-49AF-BC2E-902E2BB8C3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5736" y="1580333"/>
            <a:ext cx="4720528" cy="409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28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67;p15">
            <a:extLst>
              <a:ext uri="{FF2B5EF4-FFF2-40B4-BE49-F238E27FC236}">
                <a16:creationId xmlns:a16="http://schemas.microsoft.com/office/drawing/2014/main" id="{647C30F4-4984-4A1E-8FEB-6CB697A1F9C3}"/>
              </a:ext>
            </a:extLst>
          </p:cNvPr>
          <p:cNvSpPr txBox="1"/>
          <p:nvPr/>
        </p:nvSpPr>
        <p:spPr>
          <a:xfrm>
            <a:off x="1" y="215010"/>
            <a:ext cx="12192000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ru-RU" sz="2600" b="1" i="0" u="none" strike="noStrike" cap="none" dirty="0">
                <a:solidFill>
                  <a:schemeClr val="dk1"/>
                </a:solidFill>
                <a:latin typeface="Montserrat" pitchFamily="2" charset="0"/>
                <a:ea typeface="Montserrat Medium"/>
                <a:cs typeface="Montserrat Medium"/>
                <a:sym typeface="Montserrat Medium"/>
              </a:rPr>
              <a:t>Информационная система филиала предприятия</a:t>
            </a:r>
          </a:p>
        </p:txBody>
      </p:sp>
      <p:sp>
        <p:nvSpPr>
          <p:cNvPr id="64" name="Google Shape;106;p15">
            <a:extLst>
              <a:ext uri="{FF2B5EF4-FFF2-40B4-BE49-F238E27FC236}">
                <a16:creationId xmlns:a16="http://schemas.microsoft.com/office/drawing/2014/main" id="{E6FA9F28-7484-4CEA-930C-F06329393E14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6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Google Shape;209;p30">
            <a:extLst>
              <a:ext uri="{FF2B5EF4-FFF2-40B4-BE49-F238E27FC236}">
                <a16:creationId xmlns:a16="http://schemas.microsoft.com/office/drawing/2014/main" id="{BEC69882-0D38-036F-BF51-201866DF50D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4471" y="6520767"/>
            <a:ext cx="302210" cy="29760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D3F3B2-2B83-9B02-5EB6-370E3D1696E8}"/>
              </a:ext>
            </a:extLst>
          </p:cNvPr>
          <p:cNvSpPr txBox="1"/>
          <p:nvPr/>
        </p:nvSpPr>
        <p:spPr>
          <a:xfrm>
            <a:off x="426681" y="6454127"/>
            <a:ext cx="609805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Институт математики </a:t>
            </a:r>
            <a:b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</a:br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 компьютерных технологий</a:t>
            </a:r>
            <a:endParaRPr lang="ru-RU" sz="1100" dirty="0">
              <a:latin typeface="Montserrat" pitchFamily="2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F02DD16-660C-43D0-8414-13491FCC29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286" y="802105"/>
            <a:ext cx="3981428" cy="5253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206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67;p15">
            <a:extLst>
              <a:ext uri="{FF2B5EF4-FFF2-40B4-BE49-F238E27FC236}">
                <a16:creationId xmlns:a16="http://schemas.microsoft.com/office/drawing/2014/main" id="{647C30F4-4984-4A1E-8FEB-6CB697A1F9C3}"/>
              </a:ext>
            </a:extLst>
          </p:cNvPr>
          <p:cNvSpPr txBox="1"/>
          <p:nvPr/>
        </p:nvSpPr>
        <p:spPr>
          <a:xfrm>
            <a:off x="0" y="133815"/>
            <a:ext cx="12191999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ru" sz="2600" b="1" i="0" u="none" strike="noStrike" cap="none" dirty="0">
                <a:solidFill>
                  <a:schemeClr val="dk1"/>
                </a:solidFill>
                <a:latin typeface="Montserrat" pitchFamily="2" charset="0"/>
                <a:ea typeface="Montserrat Medium"/>
                <a:cs typeface="Montserrat Medium"/>
                <a:sym typeface="Montserrat Medium"/>
              </a:rPr>
              <a:t>Бизнес-процессы</a:t>
            </a:r>
            <a:endParaRPr sz="2600" b="1" i="0" u="none" strike="noStrike" cap="none" dirty="0">
              <a:solidFill>
                <a:schemeClr val="dk1"/>
              </a:solidFill>
              <a:latin typeface="Montserrat" pitchFamily="2" charset="0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4" name="Google Shape;106;p15">
            <a:extLst>
              <a:ext uri="{FF2B5EF4-FFF2-40B4-BE49-F238E27FC236}">
                <a16:creationId xmlns:a16="http://schemas.microsoft.com/office/drawing/2014/main" id="{E6FA9F28-7484-4CEA-930C-F06329393E14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7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Google Shape;209;p30">
            <a:extLst>
              <a:ext uri="{FF2B5EF4-FFF2-40B4-BE49-F238E27FC236}">
                <a16:creationId xmlns:a16="http://schemas.microsoft.com/office/drawing/2014/main" id="{BEC69882-0D38-036F-BF51-201866DF50D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4471" y="6520767"/>
            <a:ext cx="302210" cy="29760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D3F3B2-2B83-9B02-5EB6-370E3D1696E8}"/>
              </a:ext>
            </a:extLst>
          </p:cNvPr>
          <p:cNvSpPr txBox="1"/>
          <p:nvPr/>
        </p:nvSpPr>
        <p:spPr>
          <a:xfrm>
            <a:off x="426681" y="6454127"/>
            <a:ext cx="609805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Институт математики </a:t>
            </a:r>
            <a:b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</a:br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 компьютерных технологий</a:t>
            </a:r>
            <a:endParaRPr lang="ru-RU" sz="1100" dirty="0">
              <a:latin typeface="Montserrat" pitchFamily="2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2CCF0ED-F285-440F-89E5-33E9629B4B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9134" y="769672"/>
            <a:ext cx="6353732" cy="575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241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67;p15">
            <a:extLst>
              <a:ext uri="{FF2B5EF4-FFF2-40B4-BE49-F238E27FC236}">
                <a16:creationId xmlns:a16="http://schemas.microsoft.com/office/drawing/2014/main" id="{647C30F4-4984-4A1E-8FEB-6CB697A1F9C3}"/>
              </a:ext>
            </a:extLst>
          </p:cNvPr>
          <p:cNvSpPr txBox="1"/>
          <p:nvPr/>
        </p:nvSpPr>
        <p:spPr>
          <a:xfrm>
            <a:off x="0" y="280754"/>
            <a:ext cx="12192000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ru-RU" sz="2600" b="1" i="0" u="none" strike="noStrike" cap="none" dirty="0">
                <a:solidFill>
                  <a:schemeClr val="dk1"/>
                </a:solidFill>
                <a:latin typeface="Montserrat" pitchFamily="2" charset="0"/>
                <a:ea typeface="Montserrat Medium"/>
                <a:cs typeface="Montserrat Medium"/>
                <a:sym typeface="Montserrat Medium"/>
              </a:rPr>
              <a:t>Бизнес-объекты</a:t>
            </a:r>
          </a:p>
        </p:txBody>
      </p:sp>
      <p:sp>
        <p:nvSpPr>
          <p:cNvPr id="64" name="Google Shape;106;p15">
            <a:extLst>
              <a:ext uri="{FF2B5EF4-FFF2-40B4-BE49-F238E27FC236}">
                <a16:creationId xmlns:a16="http://schemas.microsoft.com/office/drawing/2014/main" id="{E6FA9F28-7484-4CEA-930C-F06329393E14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8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D3F3B2-2B83-9B02-5EB6-370E3D1696E8}"/>
              </a:ext>
            </a:extLst>
          </p:cNvPr>
          <p:cNvSpPr txBox="1"/>
          <p:nvPr/>
        </p:nvSpPr>
        <p:spPr>
          <a:xfrm>
            <a:off x="426681" y="6454127"/>
            <a:ext cx="609805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Институт математики </a:t>
            </a:r>
            <a:b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</a:br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 компьютерных технологий</a:t>
            </a:r>
            <a:endParaRPr lang="ru-RU" sz="1100" dirty="0">
              <a:latin typeface="Montserrat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85B489-3EFF-FB43-CCAB-DC29C28BF001}"/>
              </a:ext>
            </a:extLst>
          </p:cNvPr>
          <p:cNvSpPr txBox="1"/>
          <p:nvPr/>
        </p:nvSpPr>
        <p:spPr>
          <a:xfrm>
            <a:off x="275576" y="908375"/>
            <a:ext cx="5309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3C90DC"/>
              </a:buClr>
            </a:pPr>
            <a:endParaRPr lang="ru-RU" dirty="0">
              <a:effectLst/>
              <a:latin typeface="Montserrat" pitchFamily="2" charset="0"/>
            </a:endParaRPr>
          </a:p>
          <a:p>
            <a:pPr marL="342900" indent="-342900">
              <a:buClr>
                <a:srgbClr val="3C90DC"/>
              </a:buClr>
              <a:buFont typeface="+mj-lt"/>
              <a:buAutoNum type="arabicPeriod"/>
            </a:pPr>
            <a:endParaRPr lang="ru-RU" dirty="0"/>
          </a:p>
          <a:p>
            <a:pPr marL="342900" indent="-342900">
              <a:buClr>
                <a:srgbClr val="3C90DC"/>
              </a:buClr>
              <a:buFont typeface="+mj-lt"/>
              <a:buAutoNum type="arabicPeriod"/>
            </a:pPr>
            <a:endParaRPr lang="ru-RU" dirty="0"/>
          </a:p>
        </p:txBody>
      </p:sp>
      <p:pic>
        <p:nvPicPr>
          <p:cNvPr id="8" name="Google Shape;209;p30">
            <a:extLst>
              <a:ext uri="{FF2B5EF4-FFF2-40B4-BE49-F238E27FC236}">
                <a16:creationId xmlns:a16="http://schemas.microsoft.com/office/drawing/2014/main" id="{EF78581A-C838-2E46-8FCB-FD31CB37C1D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928" y="6517888"/>
            <a:ext cx="302210" cy="297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91E280F-D4BE-445F-8A96-A0C7A9A5D4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1579" y="999711"/>
            <a:ext cx="7368841" cy="4858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0441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67;p15">
            <a:extLst>
              <a:ext uri="{FF2B5EF4-FFF2-40B4-BE49-F238E27FC236}">
                <a16:creationId xmlns:a16="http://schemas.microsoft.com/office/drawing/2014/main" id="{647C30F4-4984-4A1E-8FEB-6CB697A1F9C3}"/>
              </a:ext>
            </a:extLst>
          </p:cNvPr>
          <p:cNvSpPr txBox="1"/>
          <p:nvPr/>
        </p:nvSpPr>
        <p:spPr>
          <a:xfrm>
            <a:off x="0" y="280754"/>
            <a:ext cx="12192000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ru-RU" sz="2600" b="1" dirty="0">
                <a:solidFill>
                  <a:schemeClr val="dk1"/>
                </a:solidFill>
                <a:latin typeface="Montserrat" pitchFamily="2" charset="0"/>
                <a:ea typeface="Montserrat Medium"/>
                <a:cs typeface="Montserrat Medium"/>
                <a:sym typeface="Montserrat Medium"/>
              </a:rPr>
              <a:t>Бизнес-процесс «Оформление покупки»</a:t>
            </a:r>
            <a:endParaRPr sz="2600" b="1" i="0" u="none" strike="noStrike" cap="none" dirty="0">
              <a:solidFill>
                <a:schemeClr val="dk1"/>
              </a:solidFill>
              <a:latin typeface="Montserrat" pitchFamily="2" charset="0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4" name="Google Shape;106;p15">
            <a:extLst>
              <a:ext uri="{FF2B5EF4-FFF2-40B4-BE49-F238E27FC236}">
                <a16:creationId xmlns:a16="http://schemas.microsoft.com/office/drawing/2014/main" id="{E6FA9F28-7484-4CEA-930C-F06329393E14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9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D3F3B2-2B83-9B02-5EB6-370E3D1696E8}"/>
              </a:ext>
            </a:extLst>
          </p:cNvPr>
          <p:cNvSpPr txBox="1"/>
          <p:nvPr/>
        </p:nvSpPr>
        <p:spPr>
          <a:xfrm>
            <a:off x="426681" y="6454127"/>
            <a:ext cx="609805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Институт математики </a:t>
            </a:r>
            <a:b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</a:br>
            <a:r>
              <a:rPr lang="ru" sz="1100" i="1" dirty="0">
                <a:solidFill>
                  <a:srgbClr val="001A72"/>
                </a:solidFill>
                <a:latin typeface="Montserrat" pitchFamily="2" charset="0"/>
                <a:sym typeface="Arial Narrow"/>
              </a:rPr>
              <a:t>и компьютерных технологий</a:t>
            </a:r>
            <a:endParaRPr lang="ru-RU" sz="1100" dirty="0">
              <a:latin typeface="Montserrat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85B489-3EFF-FB43-CCAB-DC29C28BF001}"/>
              </a:ext>
            </a:extLst>
          </p:cNvPr>
          <p:cNvSpPr txBox="1"/>
          <p:nvPr/>
        </p:nvSpPr>
        <p:spPr>
          <a:xfrm>
            <a:off x="275576" y="908375"/>
            <a:ext cx="5309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3C90DC"/>
              </a:buClr>
            </a:pPr>
            <a:endParaRPr lang="ru-RU" dirty="0">
              <a:effectLst/>
              <a:latin typeface="Montserrat" pitchFamily="2" charset="0"/>
            </a:endParaRPr>
          </a:p>
          <a:p>
            <a:pPr marL="342900" indent="-342900">
              <a:buClr>
                <a:srgbClr val="3C90DC"/>
              </a:buClr>
              <a:buFont typeface="+mj-lt"/>
              <a:buAutoNum type="arabicPeriod"/>
            </a:pPr>
            <a:endParaRPr lang="ru-RU" dirty="0"/>
          </a:p>
          <a:p>
            <a:pPr marL="342900" indent="-342900">
              <a:buClr>
                <a:srgbClr val="3C90DC"/>
              </a:buClr>
              <a:buFont typeface="+mj-lt"/>
              <a:buAutoNum type="arabicPeriod"/>
            </a:pPr>
            <a:endParaRPr lang="ru-RU" dirty="0"/>
          </a:p>
        </p:txBody>
      </p:sp>
      <p:pic>
        <p:nvPicPr>
          <p:cNvPr id="8" name="Google Shape;209;p30">
            <a:extLst>
              <a:ext uri="{FF2B5EF4-FFF2-40B4-BE49-F238E27FC236}">
                <a16:creationId xmlns:a16="http://schemas.microsoft.com/office/drawing/2014/main" id="{EF78581A-C838-2E46-8FCB-FD31CB37C1D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928" y="6517888"/>
            <a:ext cx="302210" cy="297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7F83744-A6CF-4692-8A4E-70363ED825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225" y="1254035"/>
            <a:ext cx="10653549" cy="434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34408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622</TotalTime>
  <Words>1633</Words>
  <Application>Microsoft Macintosh PowerPoint</Application>
  <PresentationFormat>Widescreen</PresentationFormat>
  <Paragraphs>253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Calibri Light</vt:lpstr>
      <vt:lpstr>Liberation Sans</vt:lpstr>
      <vt:lpstr>Montserrat</vt:lpstr>
      <vt:lpstr>Roboto</vt:lpstr>
      <vt:lpstr>Roboto Light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Киптилов Никита Сергеевич</dc:creator>
  <cp:lastModifiedBy>Vladislav</cp:lastModifiedBy>
  <cp:revision>40</cp:revision>
  <dcterms:created xsi:type="dcterms:W3CDTF">2023-06-23T08:24:06Z</dcterms:created>
  <dcterms:modified xsi:type="dcterms:W3CDTF">2025-05-20T01:19:46Z</dcterms:modified>
</cp:coreProperties>
</file>

<file path=docProps/thumbnail.jpeg>
</file>